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72" r:id="rId4"/>
  </p:sldMasterIdLst>
  <p:notesMasterIdLst>
    <p:notesMasterId r:id="rId25"/>
  </p:notesMasterIdLst>
  <p:sldIdLst>
    <p:sldId id="257" r:id="rId5"/>
    <p:sldId id="279" r:id="rId6"/>
    <p:sldId id="269" r:id="rId7"/>
    <p:sldId id="272" r:id="rId8"/>
    <p:sldId id="270" r:id="rId9"/>
    <p:sldId id="569" r:id="rId10"/>
    <p:sldId id="570" r:id="rId11"/>
    <p:sldId id="571" r:id="rId12"/>
    <p:sldId id="572" r:id="rId13"/>
    <p:sldId id="574" r:id="rId14"/>
    <p:sldId id="573" r:id="rId15"/>
    <p:sldId id="575" r:id="rId16"/>
    <p:sldId id="593" r:id="rId17"/>
    <p:sldId id="587" r:id="rId18"/>
    <p:sldId id="584" r:id="rId19"/>
    <p:sldId id="588" r:id="rId20"/>
    <p:sldId id="589" r:id="rId21"/>
    <p:sldId id="590" r:id="rId22"/>
    <p:sldId id="591" r:id="rId23"/>
    <p:sldId id="592" r:id="rId24"/>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modifyVerifier cryptProviderType="rsaAES" cryptAlgorithmClass="hash" cryptAlgorithmType="typeAny" cryptAlgorithmSid="14" spinCount="100000" saltData="E81GT+7YbC+79eI+yt7R+g==" hashData="cV0Ggeskct1aP6RARcggUFmCr/tvHkX93Ysd58396tWs/h5mbe9mpAOur2p7Y3Oc04DshCo+E5NoG0Q8buntGg=="/>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561CE1-87CD-F143-D640-087DF902D4FB}" name="Danny Jannink" initials="DJ" userId="S::d.jannink@cogas.nl::5a908803-28ef-4b9b-b56a-c9c0380f2ae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8"/>
  </p:normalViewPr>
  <p:slideViewPr>
    <p:cSldViewPr snapToGrid="0" snapToObjects="1">
      <p:cViewPr varScale="1">
        <p:scale>
          <a:sx n="126" d="100"/>
          <a:sy n="126" d="100"/>
        </p:scale>
        <p:origin x="230" y="8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5C8E77-F56C-DA43-913A-7AAADDE396DE}" type="datetimeFigureOut">
              <a:rPr lang="nl-NL" smtClean="0"/>
              <a:t>2-12-2025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77256-90A7-7A4C-86C5-2966E1F96598}" type="slidenum">
              <a:rPr lang="nl-NL" smtClean="0"/>
              <a:t>‹nr.›</a:t>
            </a:fld>
            <a:endParaRPr lang="nl-NL"/>
          </a:p>
        </p:txBody>
      </p:sp>
    </p:spTree>
    <p:extLst>
      <p:ext uri="{BB962C8B-B14F-4D97-AF65-F5344CB8AC3E}">
        <p14:creationId xmlns:p14="http://schemas.microsoft.com/office/powerpoint/2010/main" val="2148697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accent2"/>
                </a:solidFill>
              </a:defRPr>
            </a:lvl1pPr>
          </a:lstStyle>
          <a:p>
            <a:r>
              <a:rPr lang="nl-NL" dirty="0"/>
              <a:t>Titel bewerken</a:t>
            </a:r>
            <a:endParaRPr lang="en-US" dirty="0"/>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subtitel te bewerken</a:t>
            </a:r>
            <a:endParaRPr lang="en-US" dirty="0"/>
          </a:p>
        </p:txBody>
      </p:sp>
      <p:sp>
        <p:nvSpPr>
          <p:cNvPr id="4" name="Date Placeholder 3"/>
          <p:cNvSpPr>
            <a:spLocks noGrp="1"/>
          </p:cNvSpPr>
          <p:nvPr>
            <p:ph type="dt" sz="half" idx="10"/>
          </p:nvPr>
        </p:nvSpPr>
        <p:spPr/>
        <p:txBody>
          <a:bodyPr/>
          <a:lstStyle/>
          <a:p>
            <a:r>
              <a:rPr lang="nl-NL"/>
              <a:t>Wijzigingen VIAG 15 april 2024</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dirty="0"/>
          </a:p>
        </p:txBody>
      </p:sp>
    </p:spTree>
    <p:extLst>
      <p:ext uri="{BB962C8B-B14F-4D97-AF65-F5344CB8AC3E}">
        <p14:creationId xmlns:p14="http://schemas.microsoft.com/office/powerpoint/2010/main" val="7534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met afbeeld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dirty="0"/>
              <a:t>Titel bewerken</a:t>
            </a:r>
            <a:endParaRPr lang="en-US" dirty="0"/>
          </a:p>
        </p:txBody>
      </p:sp>
      <p:sp>
        <p:nvSpPr>
          <p:cNvPr id="3" name="Content Placeholder 2"/>
          <p:cNvSpPr>
            <a:spLocks noGrp="1"/>
          </p:cNvSpPr>
          <p:nvPr>
            <p:ph sz="half" idx="1"/>
          </p:nvPr>
        </p:nvSpPr>
        <p:spPr>
          <a:xfrm>
            <a:off x="594000" y="1369219"/>
            <a:ext cx="3888000" cy="30960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r>
              <a:rPr lang="nl-NL"/>
              <a:t>Wijzigingen VIAG 15 april 2024</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Picture Placeholder 2">
            <a:extLst>
              <a:ext uri="{FF2B5EF4-FFF2-40B4-BE49-F238E27FC236}">
                <a16:creationId xmlns:a16="http://schemas.microsoft.com/office/drawing/2014/main" id="{214C5878-C4A0-D640-BF8A-1DB3DCA32ACA}"/>
              </a:ext>
            </a:extLst>
          </p:cNvPr>
          <p:cNvSpPr>
            <a:spLocks noGrp="1"/>
          </p:cNvSpPr>
          <p:nvPr>
            <p:ph type="pic" idx="13"/>
          </p:nvPr>
        </p:nvSpPr>
        <p:spPr>
          <a:xfrm>
            <a:off x="4698000" y="1369219"/>
            <a:ext cx="3852000" cy="3096000"/>
          </a:xfrm>
          <a:solidFill>
            <a:schemeClr val="bg1">
              <a:lumMod val="85000"/>
            </a:schemeClr>
          </a:solidFill>
        </p:spPr>
        <p:txBody>
          <a:bodyPr lIns="360000" tIns="360000" rIns="36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1720544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afbeeldinge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l-NL"/>
              <a:t>Wijzigingen VIAG 15 april 2024</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Picture Placeholder 2">
            <a:extLst>
              <a:ext uri="{FF2B5EF4-FFF2-40B4-BE49-F238E27FC236}">
                <a16:creationId xmlns:a16="http://schemas.microsoft.com/office/drawing/2014/main" id="{B031CF3D-86D1-2D4F-98DE-B9C6AAB1A49E}"/>
              </a:ext>
            </a:extLst>
          </p:cNvPr>
          <p:cNvSpPr>
            <a:spLocks noGrp="1"/>
          </p:cNvSpPr>
          <p:nvPr>
            <p:ph type="pic" idx="13" hasCustomPrompt="1"/>
          </p:nvPr>
        </p:nvSpPr>
        <p:spPr>
          <a:xfrm>
            <a:off x="593999" y="594000"/>
            <a:ext cx="3852000" cy="3956400"/>
          </a:xfrm>
          <a:solidFill>
            <a:schemeClr val="bg1">
              <a:lumMod val="85000"/>
            </a:schemeClr>
          </a:solidFill>
        </p:spPr>
        <p:txBody>
          <a:bodyPr lIns="720000" tIns="360000" rIns="72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
        <p:nvSpPr>
          <p:cNvPr id="10" name="Picture Placeholder 2">
            <a:extLst>
              <a:ext uri="{FF2B5EF4-FFF2-40B4-BE49-F238E27FC236}">
                <a16:creationId xmlns:a16="http://schemas.microsoft.com/office/drawing/2014/main" id="{35E4186E-A141-4548-BB56-623E6D1F9E8A}"/>
              </a:ext>
            </a:extLst>
          </p:cNvPr>
          <p:cNvSpPr>
            <a:spLocks noGrp="1"/>
          </p:cNvSpPr>
          <p:nvPr>
            <p:ph type="pic" idx="14" hasCustomPrompt="1"/>
          </p:nvPr>
        </p:nvSpPr>
        <p:spPr>
          <a:xfrm>
            <a:off x="4698000" y="594000"/>
            <a:ext cx="3852000" cy="3956400"/>
          </a:xfrm>
          <a:solidFill>
            <a:schemeClr val="bg1">
              <a:lumMod val="85000"/>
            </a:schemeClr>
          </a:solidFill>
        </p:spPr>
        <p:txBody>
          <a:bodyPr lIns="720000" tIns="360000" rIns="72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276612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en afbeelding">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94000" y="594000"/>
            <a:ext cx="7956000" cy="3956400"/>
          </a:xfrm>
          <a:solidFill>
            <a:schemeClr val="bg1">
              <a:lumMod val="85000"/>
            </a:schemeClr>
          </a:solidFill>
        </p:spPr>
        <p:txBody>
          <a:bodyPr lIns="1440000" tIns="360000" rIns="144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
        <p:nvSpPr>
          <p:cNvPr id="5" name="Date Placeholder 4"/>
          <p:cNvSpPr>
            <a:spLocks noGrp="1"/>
          </p:cNvSpPr>
          <p:nvPr>
            <p:ph type="dt" sz="half" idx="10"/>
          </p:nvPr>
        </p:nvSpPr>
        <p:spPr/>
        <p:txBody>
          <a:bodyPr/>
          <a:lstStyle/>
          <a:p>
            <a:r>
              <a:rPr lang="nl-NL"/>
              <a:t>Wijzigingen VIAG 15 april 2024</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85662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beelding beeldvullend">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0" y="0"/>
            <a:ext cx="9144000" cy="5143500"/>
          </a:xfrm>
          <a:solidFill>
            <a:schemeClr val="bg1">
              <a:lumMod val="85000"/>
            </a:schemeClr>
          </a:solidFill>
        </p:spPr>
        <p:txBody>
          <a:bodyPr lIns="1440000" tIns="360000" rIns="144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188434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dirty="0"/>
              <a:t>Titel bewerken</a:t>
            </a:r>
            <a:endParaRPr lang="en-US" dirty="0"/>
          </a:p>
        </p:txBody>
      </p:sp>
      <p:sp>
        <p:nvSpPr>
          <p:cNvPr id="3" name="Date Placeholder 2"/>
          <p:cNvSpPr>
            <a:spLocks noGrp="1"/>
          </p:cNvSpPr>
          <p:nvPr>
            <p:ph type="dt" sz="half" idx="10"/>
          </p:nvPr>
        </p:nvSpPr>
        <p:spPr/>
        <p:txBody>
          <a:bodyPr/>
          <a:lstStyle/>
          <a:p>
            <a:r>
              <a:rPr lang="nl-NL"/>
              <a:t>Wijzigingen VIAG 15 april 2024</a:t>
            </a:r>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574641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NL"/>
              <a:t>Wijzigingen VIAG 15 april 2024</a:t>
            </a:r>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762351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dirty="0"/>
              <a:t>Titel bewerken</a:t>
            </a:r>
            <a:endParaRPr lang="en-US" dirty="0"/>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subtitel te bewerken</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r>
              <a:rPr lang="nl-NL"/>
              <a:t>Wijzigingen VIAG 15 april 2024</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dirty="0"/>
          </a:p>
        </p:txBody>
      </p:sp>
    </p:spTree>
    <p:extLst>
      <p:ext uri="{BB962C8B-B14F-4D97-AF65-F5344CB8AC3E}">
        <p14:creationId xmlns:p14="http://schemas.microsoft.com/office/powerpoint/2010/main" val="3537319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dia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dirty="0"/>
              <a:t>Titel bewerken</a:t>
            </a:r>
            <a:endParaRPr lang="en-US" dirty="0"/>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subtitel te bewerken</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r>
              <a:rPr lang="nl-NL"/>
              <a:t>Wijzigingen VIAG 15 april 2024</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dirty="0"/>
          </a:p>
        </p:txBody>
      </p:sp>
    </p:spTree>
    <p:extLst>
      <p:ext uri="{BB962C8B-B14F-4D97-AF65-F5344CB8AC3E}">
        <p14:creationId xmlns:p14="http://schemas.microsoft.com/office/powerpoint/2010/main" val="283486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dia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dirty="0"/>
              <a:t>Titel bewerken</a:t>
            </a:r>
            <a:endParaRPr lang="en-US" dirty="0"/>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subtitel te bewerken</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r>
              <a:rPr lang="nl-NL"/>
              <a:t>Wijzigingen VIAG 15 april 2024</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dirty="0"/>
          </a:p>
        </p:txBody>
      </p:sp>
    </p:spTree>
    <p:extLst>
      <p:ext uri="{BB962C8B-B14F-4D97-AF65-F5344CB8AC3E}">
        <p14:creationId xmlns:p14="http://schemas.microsoft.com/office/powerpoint/2010/main" val="1541333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eldia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dirty="0"/>
              <a:t>Titel bewerken</a:t>
            </a:r>
            <a:endParaRPr lang="en-US" dirty="0"/>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subtitel te bewerken</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r>
              <a:rPr lang="nl-NL"/>
              <a:t>Wijzigingen VIAG 15 april 2024</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dirty="0"/>
          </a:p>
        </p:txBody>
      </p:sp>
    </p:spTree>
    <p:extLst>
      <p:ext uri="{BB962C8B-B14F-4D97-AF65-F5344CB8AC3E}">
        <p14:creationId xmlns:p14="http://schemas.microsoft.com/office/powerpoint/2010/main" val="1355513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met 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70DD9C65-D00A-B64C-AC76-B68FCA7D8F8A}"/>
              </a:ext>
            </a:extLst>
          </p:cNvPr>
          <p:cNvSpPr>
            <a:spLocks noGrp="1"/>
          </p:cNvSpPr>
          <p:nvPr>
            <p:ph type="pic" idx="13" hasCustomPrompt="1"/>
          </p:nvPr>
        </p:nvSpPr>
        <p:spPr>
          <a:xfrm>
            <a:off x="594000" y="594000"/>
            <a:ext cx="7956000" cy="3099600"/>
          </a:xfrm>
          <a:solidFill>
            <a:schemeClr val="bg1">
              <a:lumMod val="85000"/>
            </a:schemeClr>
          </a:solidFill>
        </p:spPr>
        <p:txBody>
          <a:bodyPr lIns="1440000" tIns="360000" rIns="144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
        <p:nvSpPr>
          <p:cNvPr id="2" name="Title 1"/>
          <p:cNvSpPr>
            <a:spLocks noGrp="1"/>
          </p:cNvSpPr>
          <p:nvPr>
            <p:ph type="ctrTitle" hasCustomPrompt="1"/>
          </p:nvPr>
        </p:nvSpPr>
        <p:spPr>
          <a:xfrm>
            <a:off x="1152000" y="2160000"/>
            <a:ext cx="6840000" cy="792000"/>
          </a:xfrm>
        </p:spPr>
        <p:txBody>
          <a:bodyPr anchor="b" anchorCtr="0"/>
          <a:lstStyle>
            <a:lvl1pPr algn="l">
              <a:defRPr sz="5000" b="1">
                <a:solidFill>
                  <a:schemeClr val="bg1"/>
                </a:solidFill>
              </a:defRPr>
            </a:lvl1pPr>
          </a:lstStyle>
          <a:p>
            <a:r>
              <a:rPr lang="nl-NL" dirty="0"/>
              <a:t>Titel bewerken</a:t>
            </a:r>
            <a:endParaRPr lang="en-US" dirty="0"/>
          </a:p>
        </p:txBody>
      </p:sp>
      <p:sp>
        <p:nvSpPr>
          <p:cNvPr id="3" name="Subtitle 2"/>
          <p:cNvSpPr>
            <a:spLocks noGrp="1"/>
          </p:cNvSpPr>
          <p:nvPr>
            <p:ph type="subTitle" idx="1" hasCustomPrompt="1"/>
          </p:nvPr>
        </p:nvSpPr>
        <p:spPr>
          <a:xfrm>
            <a:off x="1152000" y="3096000"/>
            <a:ext cx="6840000" cy="43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subtitel te bewerken</a:t>
            </a:r>
            <a:endParaRPr lang="en-US" dirty="0"/>
          </a:p>
        </p:txBody>
      </p:sp>
      <p:sp>
        <p:nvSpPr>
          <p:cNvPr id="4" name="Date Placeholder 3"/>
          <p:cNvSpPr>
            <a:spLocks noGrp="1"/>
          </p:cNvSpPr>
          <p:nvPr>
            <p:ph type="dt" sz="half" idx="10"/>
          </p:nvPr>
        </p:nvSpPr>
        <p:spPr/>
        <p:txBody>
          <a:bodyPr/>
          <a:lstStyle/>
          <a:p>
            <a:r>
              <a:rPr lang="nl-NL"/>
              <a:t>Wijzigingen VIAG 15 april 2024</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dirty="0"/>
          </a:p>
        </p:txBody>
      </p:sp>
    </p:spTree>
    <p:extLst>
      <p:ext uri="{BB962C8B-B14F-4D97-AF65-F5344CB8AC3E}">
        <p14:creationId xmlns:p14="http://schemas.microsoft.com/office/powerpoint/2010/main" val="258031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met opsomm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dirty="0"/>
              <a:t>Titel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r>
              <a:rPr lang="nl-NL"/>
              <a:t>Wijzigingen VIAG 15 april 2024</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273265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met tek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dirty="0"/>
              <a:t>Titel bewerken</a:t>
            </a:r>
            <a:endParaRPr lang="en-US" dirty="0"/>
          </a:p>
        </p:txBody>
      </p:sp>
      <p:sp>
        <p:nvSpPr>
          <p:cNvPr id="3" name="Content Placeholder 2"/>
          <p:cNvSpPr>
            <a:spLocks noGrp="1"/>
          </p:cNvSpPr>
          <p:nvPr>
            <p:ph idx="1" hasCustomPrompt="1"/>
          </p:nvPr>
        </p:nvSpPr>
        <p:spPr/>
        <p:txBody>
          <a:bodyPr/>
          <a:lstStyle>
            <a:lvl1pPr marL="0" indent="0">
              <a:buFontTx/>
              <a:buNone/>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nl-NL" dirty="0"/>
              <a:t>Klik om de tekststijl van het model te bewerken</a:t>
            </a:r>
          </a:p>
        </p:txBody>
      </p:sp>
      <p:sp>
        <p:nvSpPr>
          <p:cNvPr id="4" name="Date Placeholder 3"/>
          <p:cNvSpPr>
            <a:spLocks noGrp="1"/>
          </p:cNvSpPr>
          <p:nvPr>
            <p:ph type="dt" sz="half" idx="10"/>
          </p:nvPr>
        </p:nvSpPr>
        <p:spPr/>
        <p:txBody>
          <a:bodyPr/>
          <a:lstStyle/>
          <a:p>
            <a:r>
              <a:rPr lang="nl-NL"/>
              <a:t>Wijzigingen VIAG 15 april 2024</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774300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dirty="0"/>
              <a:t>Titel bewerken</a:t>
            </a:r>
            <a:endParaRPr lang="en-US" dirty="0"/>
          </a:p>
        </p:txBody>
      </p:sp>
      <p:sp>
        <p:nvSpPr>
          <p:cNvPr id="3" name="Content Placeholder 2"/>
          <p:cNvSpPr>
            <a:spLocks noGrp="1"/>
          </p:cNvSpPr>
          <p:nvPr>
            <p:ph sz="half" idx="1"/>
          </p:nvPr>
        </p:nvSpPr>
        <p:spPr>
          <a:xfrm>
            <a:off x="594000" y="1369219"/>
            <a:ext cx="3888000" cy="30960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62000" y="1369219"/>
            <a:ext cx="3886200" cy="30960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r>
              <a:rPr lang="nl-NL"/>
              <a:t>Wijzigingen VIAG 15 april 2024</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296857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alphaModFix amt="54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4000" y="558000"/>
            <a:ext cx="7200000" cy="720000"/>
          </a:xfrm>
          <a:prstGeom prst="rect">
            <a:avLst/>
          </a:prstGeom>
        </p:spPr>
        <p:txBody>
          <a:bodyPr vert="horz" lIns="0" tIns="0" rIns="0" bIns="0" rtlCol="0" anchor="t" anchorCtr="0">
            <a:noAutofit/>
          </a:bodyPr>
          <a:lstStyle/>
          <a:p>
            <a:r>
              <a:rPr lang="nl-NL" dirty="0"/>
              <a:t>Titel bewerken</a:t>
            </a:r>
            <a:endParaRPr lang="en-US" dirty="0"/>
          </a:p>
        </p:txBody>
      </p:sp>
      <p:sp>
        <p:nvSpPr>
          <p:cNvPr id="3" name="Text Placeholder 2"/>
          <p:cNvSpPr>
            <a:spLocks noGrp="1"/>
          </p:cNvSpPr>
          <p:nvPr>
            <p:ph type="body" idx="1"/>
          </p:nvPr>
        </p:nvSpPr>
        <p:spPr>
          <a:xfrm>
            <a:off x="612000" y="1512000"/>
            <a:ext cx="7956000"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012418" y="4752000"/>
            <a:ext cx="1260000" cy="216000"/>
          </a:xfrm>
          <a:prstGeom prst="rect">
            <a:avLst/>
          </a:prstGeom>
        </p:spPr>
        <p:txBody>
          <a:bodyPr vert="horz" lIns="0" tIns="0" rIns="0" bIns="0" rtlCol="0" anchor="t" anchorCtr="0">
            <a:noAutofit/>
          </a:bodyPr>
          <a:lstStyle>
            <a:lvl1pPr algn="r">
              <a:defRPr sz="1000" i="1">
                <a:solidFill>
                  <a:schemeClr val="tx1"/>
                </a:solidFill>
              </a:defRPr>
            </a:lvl1pPr>
          </a:lstStyle>
          <a:p>
            <a:r>
              <a:rPr lang="nl-NL"/>
              <a:t>Wijzigingen VIAG 15 april 2024</a:t>
            </a:r>
          </a:p>
        </p:txBody>
      </p:sp>
      <p:sp>
        <p:nvSpPr>
          <p:cNvPr id="5" name="Footer Placeholder 4"/>
          <p:cNvSpPr>
            <a:spLocks noGrp="1"/>
          </p:cNvSpPr>
          <p:nvPr>
            <p:ph type="ftr" sz="quarter" idx="3"/>
          </p:nvPr>
        </p:nvSpPr>
        <p:spPr>
          <a:xfrm>
            <a:off x="594000" y="4752000"/>
            <a:ext cx="4320000" cy="216000"/>
          </a:xfrm>
          <a:prstGeom prst="rect">
            <a:avLst/>
          </a:prstGeom>
        </p:spPr>
        <p:txBody>
          <a:bodyPr vert="horz" lIns="0" tIns="0" rIns="0" bIns="0" rtlCol="0" anchor="t" anchorCtr="0">
            <a:noAutofit/>
          </a:bodyPr>
          <a:lstStyle>
            <a:lvl1pPr algn="l">
              <a:defRPr sz="900">
                <a:solidFill>
                  <a:schemeClr val="tx1"/>
                </a:solidFill>
              </a:defRPr>
            </a:lvl1pPr>
          </a:lstStyle>
          <a:p>
            <a:endParaRPr lang="nl-NL" dirty="0"/>
          </a:p>
        </p:txBody>
      </p:sp>
      <p:sp>
        <p:nvSpPr>
          <p:cNvPr id="6" name="Slide Number Placeholder 5"/>
          <p:cNvSpPr>
            <a:spLocks noGrp="1"/>
          </p:cNvSpPr>
          <p:nvPr>
            <p:ph type="sldNum" sz="quarter" idx="4"/>
          </p:nvPr>
        </p:nvSpPr>
        <p:spPr>
          <a:xfrm>
            <a:off x="8550000" y="4752000"/>
            <a:ext cx="360000" cy="216000"/>
          </a:xfrm>
          <a:prstGeom prst="rect">
            <a:avLst/>
          </a:prstGeom>
        </p:spPr>
        <p:txBody>
          <a:bodyPr vert="horz" lIns="0" tIns="0" rIns="0" bIns="0" rtlCol="0" anchor="t" anchorCtr="0">
            <a:noAutofit/>
          </a:bodyPr>
          <a:lstStyle>
            <a:lvl1pPr algn="r">
              <a:defRPr sz="1000" b="1">
                <a:solidFill>
                  <a:schemeClr val="tx1"/>
                </a:solidFill>
              </a:defRPr>
            </a:lvl1pPr>
          </a:lstStyle>
          <a:p>
            <a:fld id="{14F1411D-0280-154F-AEAC-4C20B7AA46B2}" type="slidenum">
              <a:rPr lang="nl-NL" smtClean="0"/>
              <a:pPr/>
              <a:t>‹nr.›</a:t>
            </a:fld>
            <a:endParaRPr lang="nl-NL" dirty="0"/>
          </a:p>
        </p:txBody>
      </p:sp>
    </p:spTree>
    <p:extLst>
      <p:ext uri="{BB962C8B-B14F-4D97-AF65-F5344CB8AC3E}">
        <p14:creationId xmlns:p14="http://schemas.microsoft.com/office/powerpoint/2010/main" val="622555708"/>
      </p:ext>
    </p:extLst>
  </p:cSld>
  <p:clrMap bg1="lt1" tx1="dk1" bg2="lt2" tx2="dk2" accent1="accent1" accent2="accent2" accent3="accent3" accent4="accent4" accent5="accent5" accent6="accent6" hlink="hlink" folHlink="folHlink"/>
  <p:sldLayoutIdLst>
    <p:sldLayoutId id="2147483673" r:id="rId1"/>
    <p:sldLayoutId id="2147483687" r:id="rId2"/>
    <p:sldLayoutId id="2147483688" r:id="rId3"/>
    <p:sldLayoutId id="2147483689" r:id="rId4"/>
    <p:sldLayoutId id="2147483690" r:id="rId5"/>
    <p:sldLayoutId id="2147483684" r:id="rId6"/>
    <p:sldLayoutId id="2147483686" r:id="rId7"/>
    <p:sldLayoutId id="2147483674" r:id="rId8"/>
    <p:sldLayoutId id="2147483676" r:id="rId9"/>
    <p:sldLayoutId id="2147483691" r:id="rId10"/>
    <p:sldLayoutId id="2147483685" r:id="rId11"/>
    <p:sldLayoutId id="2147483683" r:id="rId12"/>
    <p:sldLayoutId id="2147483681" r:id="rId13"/>
    <p:sldLayoutId id="2147483678" r:id="rId14"/>
    <p:sldLayoutId id="2147483679" r:id="rId15"/>
  </p:sldLayoutIdLst>
  <p:hf hdr="0" ftr="0"/>
  <p:txStyles>
    <p:titleStyle>
      <a:lvl1pPr algn="l" defTabSz="685800" rtl="0" eaLnBrk="1" latinLnBrk="0" hangingPunct="1">
        <a:lnSpc>
          <a:spcPct val="95000"/>
        </a:lnSpc>
        <a:spcBef>
          <a:spcPct val="0"/>
        </a:spcBef>
        <a:buNone/>
        <a:defRPr sz="2500" b="1" kern="1200">
          <a:solidFill>
            <a:schemeClr val="accent3"/>
          </a:solidFill>
          <a:latin typeface="+mj-lt"/>
          <a:ea typeface="+mj-ea"/>
          <a:cs typeface="+mj-cs"/>
        </a:defRPr>
      </a:lvl1pPr>
    </p:titleStyle>
    <p:bodyStyle>
      <a:lvl1pPr marL="180000" indent="-180000" algn="l" defTabSz="685800" rtl="0" eaLnBrk="1" latinLnBrk="0" hangingPunct="1">
        <a:lnSpc>
          <a:spcPct val="110000"/>
        </a:lnSpc>
        <a:spcBef>
          <a:spcPts val="0"/>
        </a:spcBef>
        <a:buFont typeface="Arial" panose="020B0604020202020204" pitchFamily="34" charset="0"/>
        <a:buChar char="•"/>
        <a:defRPr sz="2000" kern="1200">
          <a:solidFill>
            <a:schemeClr val="tx1"/>
          </a:solidFill>
          <a:latin typeface="+mn-lt"/>
          <a:ea typeface="+mn-ea"/>
          <a:cs typeface="+mn-cs"/>
        </a:defRPr>
      </a:lvl1pPr>
      <a:lvl2pPr marL="360000" indent="-180000" algn="l" defTabSz="685800" rtl="0" eaLnBrk="1" latinLnBrk="0" hangingPunct="1">
        <a:lnSpc>
          <a:spcPct val="110000"/>
        </a:lnSpc>
        <a:spcBef>
          <a:spcPts val="0"/>
        </a:spcBef>
        <a:buClr>
          <a:schemeClr val="accent2"/>
        </a:buClr>
        <a:buFont typeface="Arial" panose="020B0604020202020204" pitchFamily="34" charset="0"/>
        <a:buChar char="•"/>
        <a:defRPr sz="2000" kern="1200">
          <a:solidFill>
            <a:schemeClr val="tx1"/>
          </a:solidFill>
          <a:latin typeface="+mn-lt"/>
          <a:ea typeface="+mn-ea"/>
          <a:cs typeface="+mn-cs"/>
        </a:defRPr>
      </a:lvl2pPr>
      <a:lvl3pPr marL="540000" indent="-180000" algn="l" defTabSz="685800" rtl="0" eaLnBrk="1" latinLnBrk="0" hangingPunct="1">
        <a:lnSpc>
          <a:spcPct val="11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720000" indent="-180000" algn="l" defTabSz="685800" rtl="0" eaLnBrk="1" latinLnBrk="0" hangingPunct="1">
        <a:lnSpc>
          <a:spcPct val="110000"/>
        </a:lnSpc>
        <a:spcBef>
          <a:spcPts val="0"/>
        </a:spcBef>
        <a:buClr>
          <a:schemeClr val="accent5"/>
        </a:buClr>
        <a:buFont typeface="Arial" panose="020B0604020202020204" pitchFamily="34" charset="0"/>
        <a:buChar char="•"/>
        <a:defRPr sz="2000" kern="1200">
          <a:solidFill>
            <a:schemeClr val="tx1"/>
          </a:solidFill>
          <a:latin typeface="+mn-lt"/>
          <a:ea typeface="+mn-ea"/>
          <a:cs typeface="+mn-cs"/>
        </a:defRPr>
      </a:lvl4pPr>
      <a:lvl5pPr marL="900000" indent="-180000" algn="l" defTabSz="685800" rtl="0" eaLnBrk="1" latinLnBrk="0" hangingPunct="1">
        <a:lnSpc>
          <a:spcPct val="110000"/>
        </a:lnSpc>
        <a:spcBef>
          <a:spcPts val="0"/>
        </a:spcBef>
        <a:buClr>
          <a:schemeClr val="accent6"/>
        </a:buClr>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B757BA-863B-7A4D-9574-98A3D0AD3E67}"/>
              </a:ext>
            </a:extLst>
          </p:cNvPr>
          <p:cNvSpPr>
            <a:spLocks noGrp="1"/>
          </p:cNvSpPr>
          <p:nvPr>
            <p:ph type="ctrTitle"/>
          </p:nvPr>
        </p:nvSpPr>
        <p:spPr/>
        <p:txBody>
          <a:bodyPr/>
          <a:lstStyle/>
          <a:p>
            <a:r>
              <a:rPr lang="nl-NL" dirty="0"/>
              <a:t>Transitie VIAG 2026</a:t>
            </a:r>
          </a:p>
        </p:txBody>
      </p:sp>
      <p:sp>
        <p:nvSpPr>
          <p:cNvPr id="3" name="Ondertitel 2">
            <a:extLst>
              <a:ext uri="{FF2B5EF4-FFF2-40B4-BE49-F238E27FC236}">
                <a16:creationId xmlns:a16="http://schemas.microsoft.com/office/drawing/2014/main" id="{466C8F75-0F52-0245-A9B5-4A0D5EC36C1B}"/>
              </a:ext>
            </a:extLst>
          </p:cNvPr>
          <p:cNvSpPr>
            <a:spLocks noGrp="1"/>
          </p:cNvSpPr>
          <p:nvPr>
            <p:ph type="subTitle" idx="1"/>
          </p:nvPr>
        </p:nvSpPr>
        <p:spPr/>
        <p:txBody>
          <a:bodyPr/>
          <a:lstStyle/>
          <a:p>
            <a:r>
              <a:rPr lang="nl-NL" dirty="0"/>
              <a:t>De wijzigingen t.o.v. 15 april 2025</a:t>
            </a:r>
          </a:p>
        </p:txBody>
      </p:sp>
      <p:sp>
        <p:nvSpPr>
          <p:cNvPr id="5" name="Tijdelijke aanduiding voor dianummer 4">
            <a:extLst>
              <a:ext uri="{FF2B5EF4-FFF2-40B4-BE49-F238E27FC236}">
                <a16:creationId xmlns:a16="http://schemas.microsoft.com/office/drawing/2014/main" id="{35A746FF-9FC5-F8AE-3C46-DAB489C7EC2B}"/>
              </a:ext>
            </a:extLst>
          </p:cNvPr>
          <p:cNvSpPr>
            <a:spLocks noGrp="1"/>
          </p:cNvSpPr>
          <p:nvPr>
            <p:ph type="sldNum" sz="quarter" idx="12"/>
          </p:nvPr>
        </p:nvSpPr>
        <p:spPr/>
        <p:txBody>
          <a:bodyPr/>
          <a:lstStyle/>
          <a:p>
            <a:fld id="{14F1411D-0280-154F-AEAC-4C20B7AA46B2}" type="slidenum">
              <a:rPr lang="nl-NL" smtClean="0"/>
              <a:t>0</a:t>
            </a:fld>
            <a:endParaRPr lang="nl-NL" dirty="0"/>
          </a:p>
        </p:txBody>
      </p:sp>
    </p:spTree>
    <p:extLst>
      <p:ext uri="{BB962C8B-B14F-4D97-AF65-F5344CB8AC3E}">
        <p14:creationId xmlns:p14="http://schemas.microsoft.com/office/powerpoint/2010/main" val="3820317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9</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1872443829"/>
              </p:ext>
            </p:extLst>
          </p:nvPr>
        </p:nvGraphicFramePr>
        <p:xfrm>
          <a:off x="594000" y="1115440"/>
          <a:ext cx="7954962" cy="2402639"/>
        </p:xfrm>
        <a:graphic>
          <a:graphicData uri="http://schemas.openxmlformats.org/drawingml/2006/table">
            <a:tbl>
              <a:tblPr firstRow="1" bandRow="1">
                <a:tableStyleId>{5C22544A-7EE6-4342-B048-85BDC9FD1C3A}</a:tableStyleId>
              </a:tblPr>
              <a:tblGrid>
                <a:gridCol w="2103480">
                  <a:extLst>
                    <a:ext uri="{9D8B030D-6E8A-4147-A177-3AD203B41FA5}">
                      <a16:colId xmlns:a16="http://schemas.microsoft.com/office/drawing/2014/main" val="432151024"/>
                    </a:ext>
                  </a:extLst>
                </a:gridCol>
                <a:gridCol w="5851482">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9</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Meteropstellingen &gt;G25 in de LD (≤ 200mbar);</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Valt niet onder G52 aangezien dit geen gastechnische bedrijfsruimte is. Dus onder de G10.</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VWI G-10 </a:t>
                      </a:r>
                      <a:r>
                        <a:rPr lang="nl-NL" sz="1200" b="0" i="0" kern="1200" dirty="0">
                          <a:solidFill>
                            <a:schemeClr val="dk1"/>
                          </a:solidFill>
                          <a:effectLst/>
                          <a:latin typeface="+mn-lt"/>
                          <a:ea typeface="+mn-ea"/>
                          <a:cs typeface="+mn-cs"/>
                        </a:rPr>
                        <a:t>LD-meteropstellingen, inclusief hoofdkranen, veilig repareren en onderhouden</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solidFill>
                            <a:schemeClr val="tx1"/>
                          </a:solidFill>
                        </a:rPr>
                        <a:t>Tekstaanpassing</a:t>
                      </a:r>
                    </a:p>
                  </a:txBody>
                  <a:tcPr marL="87765" marR="87765"/>
                </a:tc>
                <a:tc>
                  <a:txBody>
                    <a:bodyPr/>
                    <a:lstStyle/>
                    <a:p>
                      <a:pPr marL="171450" indent="-171450">
                        <a:buFontTx/>
                        <a:buChar char="-"/>
                      </a:pPr>
                      <a:r>
                        <a:rPr lang="nl-NL" sz="1200" strike="noStrike" dirty="0">
                          <a:solidFill>
                            <a:schemeClr val="tx1"/>
                          </a:solidFill>
                        </a:rPr>
                        <a:t>Meteropstellingen &gt;G-25 in de VWI G-10 verwerkt</a:t>
                      </a:r>
                    </a:p>
                    <a:p>
                      <a:pPr marL="171450" indent="-171450">
                        <a:buFontTx/>
                        <a:buChar char="-"/>
                      </a:pPr>
                      <a:r>
                        <a:rPr lang="nl-NL" sz="1200" strike="noStrike" dirty="0">
                          <a:solidFill>
                            <a:schemeClr val="tx1"/>
                          </a:solidFill>
                        </a:rPr>
                        <a:t>Stap 3A en 3A toegevoegd</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10010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10</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3081033315"/>
              </p:ext>
            </p:extLst>
          </p:nvPr>
        </p:nvGraphicFramePr>
        <p:xfrm>
          <a:off x="595038" y="1113877"/>
          <a:ext cx="7954962" cy="2209768"/>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10</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De aanbeveling voor de termijn voor bovengrondse lekdetectie staat beschreven in de NEN 7244-7, dit is geen VIAG aangelegenheid.</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VWI G-12 en G-23</a:t>
                      </a:r>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strike="noStrike" dirty="0">
                          <a:solidFill>
                            <a:schemeClr val="tx1"/>
                          </a:solidFill>
                        </a:rPr>
                        <a:t>Tekst: "Als de dichtheidsbeproeving klaar is en de leiding is in bedrijf genomen, dan moet er binnen 3 maanden een bovengrondse lekdetectie worden uitgevoerd" verwijderd.</a:t>
                      </a:r>
                    </a:p>
                  </a:txBody>
                  <a:tcPr marL="87765" marR="87765"/>
                </a:tc>
                <a:extLst>
                  <a:ext uri="{0D108BD9-81ED-4DB2-BD59-A6C34878D82A}">
                    <a16:rowId xmlns:a16="http://schemas.microsoft.com/office/drawing/2014/main" val="3172112782"/>
                  </a:ext>
                </a:extLst>
              </a:tr>
              <a:tr h="289528">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15518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11</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1900909455"/>
              </p:ext>
            </p:extLst>
          </p:nvPr>
        </p:nvGraphicFramePr>
        <p:xfrm>
          <a:off x="595038" y="1113877"/>
          <a:ext cx="7954962" cy="203687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11</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De gasdetectiemeter is een veiligheidsmiddel en de gasconcentratiemeter is gereedschap.</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VWI: G-14 G-16 G-42 G-43 G-51 G-52 G-53 G-54</a:t>
                      </a:r>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pPr marL="171450" indent="-171450">
                        <a:buFontTx/>
                        <a:buChar char="-"/>
                      </a:pPr>
                      <a:r>
                        <a:rPr lang="nl-NL" sz="1200" strike="noStrike" dirty="0">
                          <a:solidFill>
                            <a:schemeClr val="tx1"/>
                          </a:solidFill>
                        </a:rPr>
                        <a:t>Gasdetectie toegevoegd of verwijderd als veiligheidsmiddel.</a:t>
                      </a:r>
                    </a:p>
                    <a:p>
                      <a:pPr marL="171450" indent="-171450">
                        <a:buFontTx/>
                        <a:buChar char="-"/>
                      </a:pPr>
                      <a:r>
                        <a:rPr lang="nl-NL" sz="1200" strike="noStrike" dirty="0">
                          <a:solidFill>
                            <a:schemeClr val="tx1"/>
                          </a:solidFill>
                        </a:rPr>
                        <a:t>Gasconcentratiemeter verwijderd als veiligheidsmiddel. </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Tekstueel en 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99047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1EE7E-1666-2C6B-506A-323348A176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6CDF127-0C1E-43CF-D124-D52B6EDDB312}"/>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F885B508-091D-0697-982C-59E36EFED5F1}"/>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BDEAB5A-EF11-181A-55A6-ED4D513F5E77}"/>
              </a:ext>
            </a:extLst>
          </p:cNvPr>
          <p:cNvSpPr>
            <a:spLocks noGrp="1"/>
          </p:cNvSpPr>
          <p:nvPr>
            <p:ph type="sldNum" sz="quarter" idx="12"/>
          </p:nvPr>
        </p:nvSpPr>
        <p:spPr/>
        <p:txBody>
          <a:bodyPr/>
          <a:lstStyle/>
          <a:p>
            <a:fld id="{14F1411D-0280-154F-AEAC-4C20B7AA46B2}" type="slidenum">
              <a:rPr lang="nl-NL" smtClean="0"/>
              <a:t>12</a:t>
            </a:fld>
            <a:endParaRPr lang="nl-NL"/>
          </a:p>
        </p:txBody>
      </p:sp>
      <p:graphicFrame>
        <p:nvGraphicFramePr>
          <p:cNvPr id="13" name="Tijdelijke aanduiding voor inhoud 5">
            <a:extLst>
              <a:ext uri="{FF2B5EF4-FFF2-40B4-BE49-F238E27FC236}">
                <a16:creationId xmlns:a16="http://schemas.microsoft.com/office/drawing/2014/main" id="{E4734C99-B6DD-3D80-83B1-05544CCB3AFB}"/>
              </a:ext>
            </a:extLst>
          </p:cNvPr>
          <p:cNvGraphicFramePr>
            <a:graphicFrameLocks noGrp="1"/>
          </p:cNvGraphicFramePr>
          <p:nvPr>
            <p:ph idx="1"/>
            <p:extLst>
              <p:ext uri="{D42A27DB-BD31-4B8C-83A1-F6EECF244321}">
                <p14:modId xmlns:p14="http://schemas.microsoft.com/office/powerpoint/2010/main" val="3625339424"/>
              </p:ext>
            </p:extLst>
          </p:nvPr>
        </p:nvGraphicFramePr>
        <p:xfrm>
          <a:off x="595038" y="1113877"/>
          <a:ext cx="7954962" cy="2761120"/>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12</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Uit veiligheidsoverwegingen is de toekomstvisie “veilig werken zonder gasuitstroming”.</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Het toepassen van VWI G-16 moet worden beperkt tot alleen dringende noodzaak.</a:t>
                      </a:r>
                    </a:p>
                    <a:p>
                      <a:pPr marL="0" marR="0" lvl="0" indent="0" algn="l" defTabSz="685800" rtl="0" eaLnBrk="1" fontAlgn="auto" latinLnBrk="0" hangingPunct="1">
                        <a:lnSpc>
                          <a:spcPct val="100000"/>
                        </a:lnSpc>
                        <a:spcBef>
                          <a:spcPts val="0"/>
                        </a:spcBef>
                        <a:spcAft>
                          <a:spcPts val="0"/>
                        </a:spcAft>
                        <a:buClrTx/>
                        <a:buSzTx/>
                        <a:buFontTx/>
                        <a:buNone/>
                        <a:tabLst/>
                        <a:defRPr/>
                      </a:pPr>
                      <a:endParaRPr lang="nl-NL" sz="1200" dirty="0"/>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De dringende noodzaak hiervan verschilt per netbeheerder.</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VWI G-16 </a:t>
                      </a:r>
                      <a:r>
                        <a:rPr lang="nl-NL" sz="1200" b="0" i="0" kern="1200" dirty="0">
                          <a:solidFill>
                            <a:schemeClr val="dk1"/>
                          </a:solidFill>
                          <a:effectLst/>
                          <a:latin typeface="+mn-lt"/>
                          <a:ea typeface="+mn-ea"/>
                          <a:cs typeface="+mn-cs"/>
                        </a:rPr>
                        <a:t>Veilig werken aan bestaande gaszadels en aftakpunten onder druk in LD-netten (met gasuitstroming).</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strike="noStrike" dirty="0">
                          <a:solidFill>
                            <a:schemeClr val="tx1"/>
                          </a:solidFill>
                        </a:rPr>
                        <a:t>Dringende noodzaak processchema's toegevoegd en tekstueel geïntroduceerd. </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81903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99305-6240-91F4-E738-AAF2D2D5E24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2B24D1A-823C-E152-AB0E-66D07EE0A490}"/>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73E743BB-1017-2E40-E0A1-FD25EA28384B}"/>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3702C22E-0DF0-70A8-8B1C-BC10120B74B1}"/>
              </a:ext>
            </a:extLst>
          </p:cNvPr>
          <p:cNvSpPr>
            <a:spLocks noGrp="1"/>
          </p:cNvSpPr>
          <p:nvPr>
            <p:ph type="sldNum" sz="quarter" idx="12"/>
          </p:nvPr>
        </p:nvSpPr>
        <p:spPr/>
        <p:txBody>
          <a:bodyPr/>
          <a:lstStyle/>
          <a:p>
            <a:fld id="{14F1411D-0280-154F-AEAC-4C20B7AA46B2}" type="slidenum">
              <a:rPr lang="nl-NL" smtClean="0"/>
              <a:t>13</a:t>
            </a:fld>
            <a:endParaRPr lang="nl-NL"/>
          </a:p>
        </p:txBody>
      </p:sp>
      <p:graphicFrame>
        <p:nvGraphicFramePr>
          <p:cNvPr id="13" name="Tijdelijke aanduiding voor inhoud 5">
            <a:extLst>
              <a:ext uri="{FF2B5EF4-FFF2-40B4-BE49-F238E27FC236}">
                <a16:creationId xmlns:a16="http://schemas.microsoft.com/office/drawing/2014/main" id="{D7932C4A-ADE5-76F5-7180-33419101C714}"/>
              </a:ext>
            </a:extLst>
          </p:cNvPr>
          <p:cNvGraphicFramePr>
            <a:graphicFrameLocks noGrp="1"/>
          </p:cNvGraphicFramePr>
          <p:nvPr>
            <p:ph idx="1"/>
            <p:extLst>
              <p:ext uri="{D42A27DB-BD31-4B8C-83A1-F6EECF244321}">
                <p14:modId xmlns:p14="http://schemas.microsoft.com/office/powerpoint/2010/main" val="2444734277"/>
              </p:ext>
            </p:extLst>
          </p:nvPr>
        </p:nvGraphicFramePr>
        <p:xfrm>
          <a:off x="595038" y="1113877"/>
          <a:ext cx="7954962" cy="295127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13</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Uit veiligheidsoverwegingen is de toekomstvisie “veilig werken zonder gasuitstroming”.</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Het toepassen van VWI G-16 moet worden beperkt tot alleen dringende noodzaak.</a:t>
                      </a:r>
                    </a:p>
                    <a:p>
                      <a:pPr marL="0" marR="0" lvl="0" indent="0" algn="l" defTabSz="685800" rtl="0" eaLnBrk="1" fontAlgn="auto" latinLnBrk="0" hangingPunct="1">
                        <a:lnSpc>
                          <a:spcPct val="100000"/>
                        </a:lnSpc>
                        <a:spcBef>
                          <a:spcPts val="0"/>
                        </a:spcBef>
                        <a:spcAft>
                          <a:spcPts val="0"/>
                        </a:spcAft>
                        <a:buClrTx/>
                        <a:buSzTx/>
                        <a:buFontTx/>
                        <a:buNone/>
                        <a:tabLst/>
                        <a:defRPr/>
                      </a:pPr>
                      <a:endParaRPr lang="nl-NL" sz="1200" dirty="0"/>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Regelmatig toezicht door WV noodzakelijk. </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VWI G-16 </a:t>
                      </a:r>
                      <a:r>
                        <a:rPr lang="nl-NL" sz="1200" b="0" i="0" kern="1200" dirty="0">
                          <a:solidFill>
                            <a:schemeClr val="dk1"/>
                          </a:solidFill>
                          <a:effectLst/>
                          <a:latin typeface="+mn-lt"/>
                          <a:ea typeface="+mn-ea"/>
                          <a:cs typeface="+mn-cs"/>
                        </a:rPr>
                        <a:t>Veilig werken aan bestaande gaszadels en aftakpunten onder druk in LD-netten (met gasuitstroming).</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b="0" i="0" u="none" strike="noStrike" kern="1200" baseline="0" dirty="0">
                          <a:solidFill>
                            <a:schemeClr val="dk1"/>
                          </a:solidFill>
                          <a:latin typeface="+mn-lt"/>
                          <a:ea typeface="+mn-ea"/>
                          <a:cs typeface="+mn-cs"/>
                        </a:rPr>
                        <a:t>Toezicht door WV toegevoegd in VWI.</a:t>
                      </a:r>
                    </a:p>
                    <a:p>
                      <a:r>
                        <a:rPr lang="nl-NL" sz="1200" u="none" kern="1200" dirty="0">
                          <a:solidFill>
                            <a:schemeClr val="dk1"/>
                          </a:solidFill>
                          <a:effectLst/>
                          <a:latin typeface="+mn-lt"/>
                          <a:ea typeface="+mn-ea"/>
                          <a:cs typeface="+mn-cs"/>
                        </a:rPr>
                        <a:t>Richtlijn hierbij is in minimaal 10% van het aantal situaties waarbij volgens deze VWI wordt gewerkt.</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6005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14</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439292232"/>
              </p:ext>
            </p:extLst>
          </p:nvPr>
        </p:nvGraphicFramePr>
        <p:xfrm>
          <a:off x="595038" y="1113877"/>
          <a:ext cx="7954962" cy="386567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14</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Uit veiligheidsoverwegingen is de toekomstvisie “veilig werken zonder gasuitstroming”.</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Het toepassen van VWI G-16 moet worden beperkt tot alleen dringende noodzaak.</a:t>
                      </a:r>
                    </a:p>
                    <a:p>
                      <a:pPr marL="171450" marR="0" lvl="0" indent="-171450" algn="l" defTabSz="685800" rtl="0" eaLnBrk="1" fontAlgn="auto" latinLnBrk="0" hangingPunct="1">
                        <a:lnSpc>
                          <a:spcPct val="100000"/>
                        </a:lnSpc>
                        <a:spcBef>
                          <a:spcPts val="0"/>
                        </a:spcBef>
                        <a:spcAft>
                          <a:spcPts val="0"/>
                        </a:spcAft>
                        <a:buClrTx/>
                        <a:buSzTx/>
                        <a:buFontTx/>
                        <a:buChar char="-"/>
                        <a:tabLst/>
                        <a:defRPr/>
                      </a:pPr>
                      <a:endParaRPr lang="nl-NL" sz="1200" dirty="0"/>
                    </a:p>
                    <a:p>
                      <a:pPr marL="171450" marR="0" lvl="0" indent="-171450" algn="l" defTabSz="685800" rtl="0" eaLnBrk="1" fontAlgn="auto" latinLnBrk="0" hangingPunct="1">
                        <a:lnSpc>
                          <a:spcPct val="100000"/>
                        </a:lnSpc>
                        <a:spcBef>
                          <a:spcPts val="0"/>
                        </a:spcBef>
                        <a:spcAft>
                          <a:spcPts val="0"/>
                        </a:spcAft>
                        <a:buClrTx/>
                        <a:buSzTx/>
                        <a:buFontTx/>
                        <a:buChar char="-"/>
                        <a:tabLst/>
                        <a:defRPr/>
                      </a:pPr>
                      <a:r>
                        <a:rPr lang="nl-NL" sz="1200" dirty="0"/>
                        <a:t>Obstakels in werkput beschreven. </a:t>
                      </a:r>
                    </a:p>
                    <a:p>
                      <a:pPr marL="171450" marR="0" lvl="0" indent="-171450" algn="l" defTabSz="685800" rtl="0" eaLnBrk="1" fontAlgn="auto" latinLnBrk="0" hangingPunct="1">
                        <a:lnSpc>
                          <a:spcPct val="100000"/>
                        </a:lnSpc>
                        <a:spcBef>
                          <a:spcPts val="0"/>
                        </a:spcBef>
                        <a:spcAft>
                          <a:spcPts val="0"/>
                        </a:spcAft>
                        <a:buClrTx/>
                        <a:buSzTx/>
                        <a:buFontTx/>
                        <a:buChar char="-"/>
                        <a:tabLst/>
                        <a:defRPr/>
                      </a:pPr>
                      <a:r>
                        <a:rPr lang="nl-NL" sz="1200" dirty="0"/>
                        <a:t>De aanboring wordt vanuit het Kiwa rapport niet veilig geacht voor 50 mm. </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VWI G-16 </a:t>
                      </a:r>
                      <a:r>
                        <a:rPr lang="nl-NL" sz="1200" b="0" i="0" kern="1200" dirty="0">
                          <a:solidFill>
                            <a:schemeClr val="dk1"/>
                          </a:solidFill>
                          <a:effectLst/>
                          <a:latin typeface="+mn-lt"/>
                          <a:ea typeface="+mn-ea"/>
                          <a:cs typeface="+mn-cs"/>
                        </a:rPr>
                        <a:t>Veilig werken aan bestaande gaszadels en aftakpunten onder druk in LD-netten (met gasuitstroming).</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pPr marL="171450" marR="0" lvl="0" indent="-171450" algn="l" defTabSz="685800" rtl="0" eaLnBrk="1" fontAlgn="auto" latinLnBrk="0" hangingPunct="1">
                        <a:lnSpc>
                          <a:spcPct val="100000"/>
                        </a:lnSpc>
                        <a:spcBef>
                          <a:spcPts val="0"/>
                        </a:spcBef>
                        <a:spcAft>
                          <a:spcPts val="0"/>
                        </a:spcAft>
                        <a:buClrTx/>
                        <a:buSzTx/>
                        <a:buFontTx/>
                        <a:buChar char="-"/>
                        <a:tabLst/>
                        <a:defRPr/>
                      </a:pPr>
                      <a:r>
                        <a:rPr lang="nl-NL" sz="1200" b="0" i="0" u="none" strike="noStrike" kern="1200" baseline="0" dirty="0">
                          <a:solidFill>
                            <a:schemeClr val="dk1"/>
                          </a:solidFill>
                          <a:latin typeface="+mn-lt"/>
                          <a:ea typeface="+mn-ea"/>
                          <a:cs typeface="+mn-cs"/>
                        </a:rPr>
                        <a:t>Tekst toegevoegd “</a:t>
                      </a:r>
                      <a:r>
                        <a:rPr lang="nl-NL" sz="1200" u="none" kern="1200" dirty="0">
                          <a:solidFill>
                            <a:schemeClr val="dk1"/>
                          </a:solidFill>
                          <a:effectLst/>
                          <a:latin typeface="+mn-lt"/>
                          <a:ea typeface="+mn-ea"/>
                          <a:cs typeface="+mn-cs"/>
                        </a:rPr>
                        <a:t>In de werkput mogen geen obstakels aanwezig zijn waardoor het uitstromende gas zich kan ophopen c.q. niet weg kan ventileren. De uitstroomopening moet zodanig in de werkput gelegen zijn dat rondom ventilatie kan plaatsvinden”.</a:t>
                      </a:r>
                      <a:r>
                        <a:rPr lang="en-US" sz="1200" u="none" kern="1200" dirty="0">
                          <a:solidFill>
                            <a:schemeClr val="dk1"/>
                          </a:solidFill>
                          <a:effectLst/>
                          <a:latin typeface="+mn-lt"/>
                          <a:ea typeface="+mn-ea"/>
                          <a:cs typeface="+mn-cs"/>
                        </a:rPr>
                        <a:t> </a:t>
                      </a:r>
                      <a:endParaRPr lang="nl-NL" sz="1200" b="0" i="0" u="none" strike="noStrike" kern="1200" baseline="0" dirty="0">
                        <a:solidFill>
                          <a:schemeClr val="dk1"/>
                        </a:solidFill>
                        <a:latin typeface="+mn-lt"/>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Tx/>
                        <a:buChar char="-"/>
                        <a:tabLst/>
                        <a:defRPr/>
                      </a:pPr>
                      <a:r>
                        <a:rPr lang="nl-NL" sz="1200" b="0" i="0" u="none" strike="noStrike" kern="1200" baseline="0" dirty="0">
                          <a:solidFill>
                            <a:schemeClr val="dk1"/>
                          </a:solidFill>
                          <a:latin typeface="+mn-lt"/>
                          <a:ea typeface="+mn-ea"/>
                          <a:cs typeface="+mn-cs"/>
                        </a:rPr>
                        <a:t>Diameter aanboring verkleind naar ≤ 25. </a:t>
                      </a:r>
                      <a:r>
                        <a:rPr lang="nl-NL" sz="1200" u="none" kern="1200" dirty="0">
                          <a:solidFill>
                            <a:schemeClr val="dk1"/>
                          </a:solidFill>
                          <a:effectLst/>
                          <a:latin typeface="+mn-lt"/>
                          <a:ea typeface="+mn-ea"/>
                          <a:cs typeface="+mn-cs"/>
                        </a:rPr>
                        <a:t>Dit is niet altijd vooraf bekend. Als praktijkinvulling moet worden aangehouden dat het opzetstuk of aansluitstuk maximaal 1 1/2 “ mag zijn. </a:t>
                      </a:r>
                      <a:r>
                        <a:rPr lang="en-US" sz="1200" u="none" kern="1200" dirty="0">
                          <a:solidFill>
                            <a:schemeClr val="dk1"/>
                          </a:solidFill>
                          <a:effectLst/>
                          <a:latin typeface="+mn-lt"/>
                          <a:ea typeface="+mn-ea"/>
                          <a:cs typeface="+mn-cs"/>
                        </a:rPr>
                        <a:t>  </a:t>
                      </a:r>
                      <a:endParaRPr lang="nl-NL" sz="1200" u="none" kern="1200" dirty="0">
                        <a:solidFill>
                          <a:schemeClr val="dk1"/>
                        </a:solidFill>
                        <a:effectLst/>
                        <a:latin typeface="+mn-lt"/>
                        <a:ea typeface="+mn-ea"/>
                        <a:cs typeface="+mn-cs"/>
                      </a:endParaRP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73605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12EF5-09C5-3D7A-05BC-A975CD8E9E8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2A2DA08-157B-380F-62EA-61401458617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113D07DB-E504-17AF-9FD4-6200708601E6}"/>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C80B6BFE-4D6F-CE88-0B4D-4EE3F10D7ED4}"/>
              </a:ext>
            </a:extLst>
          </p:cNvPr>
          <p:cNvSpPr>
            <a:spLocks noGrp="1"/>
          </p:cNvSpPr>
          <p:nvPr>
            <p:ph type="sldNum" sz="quarter" idx="12"/>
          </p:nvPr>
        </p:nvSpPr>
        <p:spPr/>
        <p:txBody>
          <a:bodyPr/>
          <a:lstStyle/>
          <a:p>
            <a:fld id="{14F1411D-0280-154F-AEAC-4C20B7AA46B2}" type="slidenum">
              <a:rPr lang="nl-NL" smtClean="0"/>
              <a:t>15</a:t>
            </a:fld>
            <a:endParaRPr lang="nl-NL"/>
          </a:p>
        </p:txBody>
      </p:sp>
      <p:graphicFrame>
        <p:nvGraphicFramePr>
          <p:cNvPr id="13" name="Tijdelijke aanduiding voor inhoud 5">
            <a:extLst>
              <a:ext uri="{FF2B5EF4-FFF2-40B4-BE49-F238E27FC236}">
                <a16:creationId xmlns:a16="http://schemas.microsoft.com/office/drawing/2014/main" id="{EDBC9C14-8F6D-60F6-ED38-AD7DDD54E2BE}"/>
              </a:ext>
            </a:extLst>
          </p:cNvPr>
          <p:cNvGraphicFramePr>
            <a:graphicFrameLocks noGrp="1"/>
          </p:cNvGraphicFramePr>
          <p:nvPr>
            <p:ph idx="1"/>
            <p:extLst>
              <p:ext uri="{D42A27DB-BD31-4B8C-83A1-F6EECF244321}">
                <p14:modId xmlns:p14="http://schemas.microsoft.com/office/powerpoint/2010/main" val="2787957653"/>
              </p:ext>
            </p:extLst>
          </p:nvPr>
        </p:nvGraphicFramePr>
        <p:xfrm>
          <a:off x="595038" y="1113877"/>
          <a:ext cx="7954962" cy="295127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15</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Uit veiligheidsoverwegingen is de toekomstvisie “veilig werken zonder gasuitstroming”.</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Het toepassen van VWI G-16 moet worden beperkt tot alleen dringende noodzaak.</a:t>
                      </a:r>
                    </a:p>
                    <a:p>
                      <a:pPr marL="0" marR="0" lvl="0" indent="0" algn="l" defTabSz="685800" rtl="0" eaLnBrk="1" fontAlgn="auto" latinLnBrk="0" hangingPunct="1">
                        <a:lnSpc>
                          <a:spcPct val="100000"/>
                        </a:lnSpc>
                        <a:spcBef>
                          <a:spcPts val="0"/>
                        </a:spcBef>
                        <a:spcAft>
                          <a:spcPts val="0"/>
                        </a:spcAft>
                        <a:buClrTx/>
                        <a:buSzTx/>
                        <a:buFontTx/>
                        <a:buNone/>
                        <a:tabLst/>
                        <a:defRPr/>
                      </a:pPr>
                      <a:endParaRPr lang="nl-NL" sz="1200" dirty="0"/>
                    </a:p>
                    <a:p>
                      <a:pPr marL="171450" marR="0" lvl="0" indent="-171450" algn="l" defTabSz="685800" rtl="0" eaLnBrk="1" fontAlgn="auto" latinLnBrk="0" hangingPunct="1">
                        <a:lnSpc>
                          <a:spcPct val="100000"/>
                        </a:lnSpc>
                        <a:spcBef>
                          <a:spcPts val="0"/>
                        </a:spcBef>
                        <a:spcAft>
                          <a:spcPts val="0"/>
                        </a:spcAft>
                        <a:buClrTx/>
                        <a:buSzTx/>
                        <a:buFontTx/>
                        <a:buChar char="-"/>
                        <a:tabLst/>
                        <a:defRPr/>
                      </a:pPr>
                      <a:r>
                        <a:rPr lang="nl-NL" sz="1200" dirty="0"/>
                        <a:t>Verstikking door zuurstof tekort in de werkput komt nadrukkelijker </a:t>
                      </a:r>
                      <a:r>
                        <a:rPr lang="nl-NL" sz="1200"/>
                        <a:t>naar voren.</a:t>
                      </a:r>
                      <a:endParaRPr lang="nl-NL" sz="1200" dirty="0"/>
                    </a:p>
                    <a:p>
                      <a:pPr marL="171450" marR="0" lvl="0" indent="-171450" algn="l" defTabSz="685800" rtl="0" eaLnBrk="1" fontAlgn="auto" latinLnBrk="0" hangingPunct="1">
                        <a:lnSpc>
                          <a:spcPct val="100000"/>
                        </a:lnSpc>
                        <a:spcBef>
                          <a:spcPts val="0"/>
                        </a:spcBef>
                        <a:spcAft>
                          <a:spcPts val="0"/>
                        </a:spcAft>
                        <a:buClrTx/>
                        <a:buSzTx/>
                        <a:buFontTx/>
                        <a:buChar char="-"/>
                        <a:tabLst/>
                        <a:defRPr/>
                      </a:pPr>
                      <a:r>
                        <a:rPr lang="nl-NL" sz="1200" dirty="0"/>
                        <a:t>Toezicht door VOP specificeren.</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VWI G-16 </a:t>
                      </a:r>
                      <a:r>
                        <a:rPr lang="nl-NL" sz="1200" b="0" i="0" kern="1200" dirty="0">
                          <a:solidFill>
                            <a:schemeClr val="dk1"/>
                          </a:solidFill>
                          <a:effectLst/>
                          <a:latin typeface="+mn-lt"/>
                          <a:ea typeface="+mn-ea"/>
                          <a:cs typeface="+mn-cs"/>
                        </a:rPr>
                        <a:t>Veilig werken aan bestaande gaszadels en aftakpunten onder druk in LD-netten (met gasuitstroming).</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pPr marL="171450" indent="-171450">
                        <a:buFontTx/>
                        <a:buChar char="-"/>
                      </a:pPr>
                      <a:r>
                        <a:rPr lang="nl-NL" sz="1200" b="0" i="0" u="none" strike="noStrike" kern="1200" baseline="0" dirty="0">
                          <a:solidFill>
                            <a:schemeClr val="dk1"/>
                          </a:solidFill>
                          <a:latin typeface="+mn-lt"/>
                          <a:ea typeface="+mn-ea"/>
                          <a:cs typeface="+mn-cs"/>
                        </a:rPr>
                        <a:t>Verstikking en toezicht door VOP beter beschreven.</a:t>
                      </a:r>
                    </a:p>
                    <a:p>
                      <a:pPr marL="171450" indent="-171450">
                        <a:buFontTx/>
                        <a:buChar char="-"/>
                      </a:pPr>
                      <a:r>
                        <a:rPr lang="nl-NL" sz="1200" b="0" i="0" u="none" strike="noStrike" kern="1200" baseline="0" dirty="0">
                          <a:solidFill>
                            <a:schemeClr val="dk1"/>
                          </a:solidFill>
                          <a:latin typeface="+mn-lt"/>
                          <a:ea typeface="+mn-ea"/>
                          <a:cs typeface="+mn-cs"/>
                        </a:rPr>
                        <a:t>Diverse tekstaanpassingen, VWI G-16 in geheel doornemen.</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516261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CC9E5-8305-A7B7-4856-F9417972C9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D98A80D-BD2C-80F7-174F-F6BA76F99754}"/>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22769A40-3426-4376-9052-8086BAF7B78A}"/>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2DEF4573-0205-621B-3142-E90C422B01D3}"/>
              </a:ext>
            </a:extLst>
          </p:cNvPr>
          <p:cNvSpPr>
            <a:spLocks noGrp="1"/>
          </p:cNvSpPr>
          <p:nvPr>
            <p:ph type="sldNum" sz="quarter" idx="12"/>
          </p:nvPr>
        </p:nvSpPr>
        <p:spPr/>
        <p:txBody>
          <a:bodyPr/>
          <a:lstStyle/>
          <a:p>
            <a:fld id="{14F1411D-0280-154F-AEAC-4C20B7AA46B2}" type="slidenum">
              <a:rPr lang="nl-NL" smtClean="0"/>
              <a:t>16</a:t>
            </a:fld>
            <a:endParaRPr lang="nl-NL"/>
          </a:p>
        </p:txBody>
      </p:sp>
      <p:graphicFrame>
        <p:nvGraphicFramePr>
          <p:cNvPr id="13" name="Tijdelijke aanduiding voor inhoud 5">
            <a:extLst>
              <a:ext uri="{FF2B5EF4-FFF2-40B4-BE49-F238E27FC236}">
                <a16:creationId xmlns:a16="http://schemas.microsoft.com/office/drawing/2014/main" id="{2419C91A-58E9-5D7C-19E5-DFE6826BA469}"/>
              </a:ext>
            </a:extLst>
          </p:cNvPr>
          <p:cNvGraphicFramePr>
            <a:graphicFrameLocks noGrp="1"/>
          </p:cNvGraphicFramePr>
          <p:nvPr>
            <p:ph idx="1"/>
            <p:extLst>
              <p:ext uri="{D42A27DB-BD31-4B8C-83A1-F6EECF244321}">
                <p14:modId xmlns:p14="http://schemas.microsoft.com/office/powerpoint/2010/main" val="3742864575"/>
              </p:ext>
            </p:extLst>
          </p:nvPr>
        </p:nvGraphicFramePr>
        <p:xfrm>
          <a:off x="595038" y="1113877"/>
          <a:ext cx="7954962" cy="313415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16</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Naar aanleiding van KIWA Memo interpretatie NEN7244-7 i.r.t. VWI's en VIAG.</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-NEN commissie heeft besloten dat het afzepen van leidingen bij methode “gas meenemen” niet is toegestaan maar moeten worden beschouwd als nieuwe aanleg.</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-Visuele controle van meteropstelling mag maar dan volgens de VWI G-07. Deze tekst is opgenomen in de VWI G-23.</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VWI G-23 </a:t>
                      </a:r>
                      <a:r>
                        <a:rPr lang="nl-NL" sz="1200" b="0" i="0" kern="1200" dirty="0">
                          <a:solidFill>
                            <a:schemeClr val="dk1"/>
                          </a:solidFill>
                          <a:effectLst/>
                          <a:latin typeface="+mn-lt"/>
                          <a:ea typeface="+mn-ea"/>
                          <a:cs typeface="+mn-cs"/>
                        </a:rPr>
                        <a:t>HD- en LD-leidingen en HD-aansluitleidingen Veilig beproeven op dichtheid.</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pPr marL="171450" indent="-171450">
                        <a:buFontTx/>
                        <a:buChar char="-"/>
                      </a:pPr>
                      <a:r>
                        <a:rPr lang="nl-NL" sz="1200" b="0" i="0" u="none" strike="noStrike" kern="1200" baseline="0" dirty="0">
                          <a:solidFill>
                            <a:schemeClr val="dk1"/>
                          </a:solidFill>
                          <a:latin typeface="+mn-lt"/>
                          <a:ea typeface="+mn-ea"/>
                          <a:cs typeface="+mn-cs"/>
                        </a:rPr>
                        <a:t>Saneringsmethode “gas meenemen” verwijderd.</a:t>
                      </a:r>
                    </a:p>
                    <a:p>
                      <a:pPr marL="171450" indent="-171450">
                        <a:buFontTx/>
                        <a:buChar char="-"/>
                      </a:pPr>
                      <a:r>
                        <a:rPr lang="nl-NL" sz="1200" b="0" i="0" u="none" strike="noStrike" kern="1200" baseline="0" dirty="0">
                          <a:solidFill>
                            <a:schemeClr val="dk1"/>
                          </a:solidFill>
                          <a:latin typeface="+mn-lt"/>
                          <a:ea typeface="+mn-ea"/>
                          <a:cs typeface="+mn-cs"/>
                        </a:rPr>
                        <a:t>Visuele controle volgens VWI G-07 toegevoegd voor meteropstellingen waarbij de binneninstallatie niet tegelijk beproefd wordt.</a:t>
                      </a:r>
                    </a:p>
                    <a:p>
                      <a:pPr marL="171450" indent="-171450">
                        <a:buFontTx/>
                        <a:buChar char="-"/>
                      </a:pPr>
                      <a:r>
                        <a:rPr lang="nl-NL" sz="1200" b="0" i="0" u="none" strike="noStrike" kern="1200" baseline="0" dirty="0">
                          <a:solidFill>
                            <a:schemeClr val="dk1"/>
                          </a:solidFill>
                          <a:latin typeface="+mn-lt"/>
                          <a:ea typeface="+mn-ea"/>
                          <a:cs typeface="+mn-cs"/>
                        </a:rPr>
                        <a:t>Harmoniseren naam “lekdetectievloeistof”.</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 en Tekstueel.</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897023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817B3-D86C-181A-0505-2642DCB191C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8E3FA9-1F1F-16F3-9D95-3F112D765268}"/>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DA11BDE8-EEC9-D3CF-E213-93A101D22AEB}"/>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403171DF-4B62-746D-763F-06D39FD39645}"/>
              </a:ext>
            </a:extLst>
          </p:cNvPr>
          <p:cNvSpPr>
            <a:spLocks noGrp="1"/>
          </p:cNvSpPr>
          <p:nvPr>
            <p:ph type="sldNum" sz="quarter" idx="12"/>
          </p:nvPr>
        </p:nvSpPr>
        <p:spPr/>
        <p:txBody>
          <a:bodyPr/>
          <a:lstStyle/>
          <a:p>
            <a:fld id="{14F1411D-0280-154F-AEAC-4C20B7AA46B2}" type="slidenum">
              <a:rPr lang="nl-NL" smtClean="0"/>
              <a:t>17</a:t>
            </a:fld>
            <a:endParaRPr lang="nl-NL"/>
          </a:p>
        </p:txBody>
      </p:sp>
      <p:graphicFrame>
        <p:nvGraphicFramePr>
          <p:cNvPr id="13" name="Tijdelijke aanduiding voor inhoud 5">
            <a:extLst>
              <a:ext uri="{FF2B5EF4-FFF2-40B4-BE49-F238E27FC236}">
                <a16:creationId xmlns:a16="http://schemas.microsoft.com/office/drawing/2014/main" id="{E50D8020-4AD1-17E0-F2FA-AC67BEE390A5}"/>
              </a:ext>
            </a:extLst>
          </p:cNvPr>
          <p:cNvGraphicFramePr>
            <a:graphicFrameLocks noGrp="1"/>
          </p:cNvGraphicFramePr>
          <p:nvPr>
            <p:ph idx="1"/>
            <p:extLst>
              <p:ext uri="{D42A27DB-BD31-4B8C-83A1-F6EECF244321}">
                <p14:modId xmlns:p14="http://schemas.microsoft.com/office/powerpoint/2010/main" val="514571184"/>
              </p:ext>
            </p:extLst>
          </p:nvPr>
        </p:nvGraphicFramePr>
        <p:xfrm>
          <a:off x="595038" y="1113877"/>
          <a:ext cx="7954962" cy="2578240"/>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17</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Noodplan tekst is niet uniform in de verschillende VWI’s.</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VWI G-25/G-28/G-29</a:t>
                      </a:r>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b="0" i="0" u="none" strike="noStrike" kern="1200" baseline="0" dirty="0">
                          <a:solidFill>
                            <a:schemeClr val="dk1"/>
                          </a:solidFill>
                          <a:latin typeface="+mn-lt"/>
                          <a:ea typeface="+mn-ea"/>
                          <a:cs typeface="+mn-cs"/>
                        </a:rPr>
                        <a:t>Tekst in VWI's geüniformeerd naar:</a:t>
                      </a:r>
                    </a:p>
                    <a:p>
                      <a:endParaRPr lang="nl-NL" sz="1200" b="0" i="0" u="none" strike="noStrike" kern="1200" baseline="0" dirty="0">
                        <a:solidFill>
                          <a:schemeClr val="dk1"/>
                        </a:solidFill>
                        <a:latin typeface="+mn-lt"/>
                        <a:ea typeface="+mn-ea"/>
                        <a:cs typeface="+mn-cs"/>
                      </a:endParaRPr>
                    </a:p>
                    <a:p>
                      <a:r>
                        <a:rPr lang="nl-NL" sz="1200" b="0" i="0" u="none" strike="noStrike" kern="1200" baseline="0" dirty="0">
                          <a:solidFill>
                            <a:schemeClr val="dk1"/>
                          </a:solidFill>
                          <a:latin typeface="+mn-lt"/>
                          <a:ea typeface="+mn-ea"/>
                          <a:cs typeface="+mn-cs"/>
                        </a:rPr>
                        <a:t>Controleer of er in het werkplan een noodplan zit. Hierin staan de uitwijkmogelijkheden beschreven, welke bij onverwachte gebeurtenissen, genomen kunnen worden om de werklocatie veilig te stellen.</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Tekstueel</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091094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3F2E2-3C19-F0C8-9CA7-51AFBC2F65B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12DC2F-1BE0-4F83-1139-FB9E4BE5C22C}"/>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CCF938CC-C7E0-E889-A23D-9FCB381123CF}"/>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E455DC15-57F7-58BC-1480-7A41C20FB324}"/>
              </a:ext>
            </a:extLst>
          </p:cNvPr>
          <p:cNvSpPr>
            <a:spLocks noGrp="1"/>
          </p:cNvSpPr>
          <p:nvPr>
            <p:ph type="sldNum" sz="quarter" idx="12"/>
          </p:nvPr>
        </p:nvSpPr>
        <p:spPr/>
        <p:txBody>
          <a:bodyPr/>
          <a:lstStyle/>
          <a:p>
            <a:fld id="{14F1411D-0280-154F-AEAC-4C20B7AA46B2}" type="slidenum">
              <a:rPr lang="nl-NL" smtClean="0"/>
              <a:t>18</a:t>
            </a:fld>
            <a:endParaRPr lang="nl-NL"/>
          </a:p>
        </p:txBody>
      </p:sp>
      <p:graphicFrame>
        <p:nvGraphicFramePr>
          <p:cNvPr id="13" name="Tijdelijke aanduiding voor inhoud 5">
            <a:extLst>
              <a:ext uri="{FF2B5EF4-FFF2-40B4-BE49-F238E27FC236}">
                <a16:creationId xmlns:a16="http://schemas.microsoft.com/office/drawing/2014/main" id="{F7B4C064-64D9-DBD2-409C-4FF1075AA245}"/>
              </a:ext>
            </a:extLst>
          </p:cNvPr>
          <p:cNvGraphicFramePr>
            <a:graphicFrameLocks noGrp="1"/>
          </p:cNvGraphicFramePr>
          <p:nvPr>
            <p:ph idx="1"/>
            <p:extLst>
              <p:ext uri="{D42A27DB-BD31-4B8C-83A1-F6EECF244321}">
                <p14:modId xmlns:p14="http://schemas.microsoft.com/office/powerpoint/2010/main" val="164447318"/>
              </p:ext>
            </p:extLst>
          </p:nvPr>
        </p:nvGraphicFramePr>
        <p:xfrm>
          <a:off x="595038" y="1113877"/>
          <a:ext cx="7954962" cy="203687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18</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De VWI G-31 beschrijft ook het repareren van bekleding, maar dit wordt niet duidelijk weergegeven in de titel.</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VWI G-31 </a:t>
                      </a:r>
                      <a:r>
                        <a:rPr lang="nl-NL" sz="1200" b="0" i="0" kern="1200" dirty="0">
                          <a:solidFill>
                            <a:schemeClr val="dk1"/>
                          </a:solidFill>
                          <a:effectLst/>
                          <a:latin typeface="+mn-lt"/>
                          <a:ea typeface="+mn-ea"/>
                          <a:cs typeface="+mn-cs"/>
                        </a:rPr>
                        <a:t>Bekleding van HD- en LD-leidingen veilig controleren.</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b="0" i="0" u="none" strike="noStrike" kern="1200" baseline="0" dirty="0">
                          <a:solidFill>
                            <a:schemeClr val="dk1"/>
                          </a:solidFill>
                          <a:effectLst/>
                          <a:latin typeface="+mn-lt"/>
                          <a:ea typeface="+mn-ea"/>
                          <a:cs typeface="+mn-cs"/>
                        </a:rPr>
                        <a:t>Titel aangepast &gt; VWI G-31 </a:t>
                      </a:r>
                      <a:r>
                        <a:rPr lang="nl-NL" sz="1200" b="0" i="0" kern="1200" dirty="0">
                          <a:solidFill>
                            <a:schemeClr val="dk1"/>
                          </a:solidFill>
                          <a:effectLst/>
                          <a:latin typeface="+mn-lt"/>
                          <a:ea typeface="+mn-ea"/>
                          <a:cs typeface="+mn-cs"/>
                        </a:rPr>
                        <a:t>Bekleding van HD- en LD-leidingen veilig controleren en repareren.</a:t>
                      </a:r>
                      <a:endParaRPr lang="nl-NL" sz="1200" b="0" i="0" u="none" strike="noStrike" kern="1200" baseline="0" dirty="0">
                        <a:solidFill>
                          <a:schemeClr val="dk1"/>
                        </a:solidFill>
                        <a:latin typeface="+mn-lt"/>
                        <a:ea typeface="+mn-ea"/>
                        <a:cs typeface="+mn-cs"/>
                      </a:endParaRP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Tekstueel</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00512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7555"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1</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1536755658"/>
              </p:ext>
            </p:extLst>
          </p:nvPr>
        </p:nvGraphicFramePr>
        <p:xfrm>
          <a:off x="595038" y="1113877"/>
          <a:ext cx="7951120" cy="2212480"/>
        </p:xfrm>
        <a:graphic>
          <a:graphicData uri="http://schemas.openxmlformats.org/drawingml/2006/table">
            <a:tbl>
              <a:tblPr firstRow="1" bandRow="1">
                <a:tableStyleId>{5C22544A-7EE6-4342-B048-85BDC9FD1C3A}</a:tableStyleId>
              </a:tblPr>
              <a:tblGrid>
                <a:gridCol w="2100749">
                  <a:extLst>
                    <a:ext uri="{9D8B030D-6E8A-4147-A177-3AD203B41FA5}">
                      <a16:colId xmlns:a16="http://schemas.microsoft.com/office/drawing/2014/main" val="432151024"/>
                    </a:ext>
                  </a:extLst>
                </a:gridCol>
                <a:gridCol w="5850371">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THP lijkt toezicht te mogen houden volgens artikel 4.8. Volgens de aanwijzing niet. </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VIAG artikel 3.7 en 4.8</a:t>
                      </a:r>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dirty="0">
                          <a:solidFill>
                            <a:schemeClr val="tx1"/>
                          </a:solidFill>
                        </a:rPr>
                        <a:t>3.7 “daarvoor” toegevoegd</a:t>
                      </a:r>
                    </a:p>
                    <a:p>
                      <a:r>
                        <a:rPr lang="nl-NL" sz="1200" dirty="0">
                          <a:solidFill>
                            <a:schemeClr val="tx1"/>
                          </a:solidFill>
                        </a:rPr>
                        <a:t>4.8 Onafgebroken vervangen voor ononderbroken </a:t>
                      </a:r>
                    </a:p>
                    <a:p>
                      <a:r>
                        <a:rPr lang="nl-NL" sz="1200" dirty="0">
                          <a:solidFill>
                            <a:schemeClr val="tx1"/>
                          </a:solidFill>
                        </a:rPr>
                        <a:t>THP verwijderd uit toezicht</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Tekstueel</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r>
                        <a:rPr lang="nl-NL" sz="1200" dirty="0"/>
                        <a:t>Alle aanwijzingen</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42427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C15FA-C2F3-9E03-66DC-8E2A14DC29F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3480BC2-DD32-5E6F-EC22-4D70241576C1}"/>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9F40872F-A9E0-878D-5BC9-A13EDF636A5B}"/>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7A805A6E-CFE6-BFBB-676C-16C3714F99AF}"/>
              </a:ext>
            </a:extLst>
          </p:cNvPr>
          <p:cNvSpPr>
            <a:spLocks noGrp="1"/>
          </p:cNvSpPr>
          <p:nvPr>
            <p:ph type="sldNum" sz="quarter" idx="12"/>
          </p:nvPr>
        </p:nvSpPr>
        <p:spPr/>
        <p:txBody>
          <a:bodyPr/>
          <a:lstStyle/>
          <a:p>
            <a:fld id="{14F1411D-0280-154F-AEAC-4C20B7AA46B2}" type="slidenum">
              <a:rPr lang="nl-NL" smtClean="0"/>
              <a:t>19</a:t>
            </a:fld>
            <a:endParaRPr lang="nl-NL"/>
          </a:p>
        </p:txBody>
      </p:sp>
      <p:graphicFrame>
        <p:nvGraphicFramePr>
          <p:cNvPr id="13" name="Tijdelijke aanduiding voor inhoud 5">
            <a:extLst>
              <a:ext uri="{FF2B5EF4-FFF2-40B4-BE49-F238E27FC236}">
                <a16:creationId xmlns:a16="http://schemas.microsoft.com/office/drawing/2014/main" id="{E56BD132-2D7D-0E6D-6CD8-88A390611092}"/>
              </a:ext>
            </a:extLst>
          </p:cNvPr>
          <p:cNvGraphicFramePr>
            <a:graphicFrameLocks noGrp="1"/>
          </p:cNvGraphicFramePr>
          <p:nvPr>
            <p:ph idx="1"/>
            <p:extLst>
              <p:ext uri="{D42A27DB-BD31-4B8C-83A1-F6EECF244321}">
                <p14:modId xmlns:p14="http://schemas.microsoft.com/office/powerpoint/2010/main" val="839135510"/>
              </p:ext>
            </p:extLst>
          </p:nvPr>
        </p:nvGraphicFramePr>
        <p:xfrm>
          <a:off x="595038" y="1113877"/>
          <a:ext cx="7954962" cy="349991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19</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Het toezicht houden bij personen zonder een geldige VIAG-aanwijzing wordt beter beschreven in de G-50.</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VWI G-50 </a:t>
                      </a:r>
                      <a:r>
                        <a:rPr lang="nl-NL" sz="1200" b="0" i="0" kern="1200" dirty="0">
                          <a:solidFill>
                            <a:schemeClr val="dk1"/>
                          </a:solidFill>
                          <a:effectLst/>
                          <a:latin typeface="+mn-lt"/>
                          <a:ea typeface="+mn-ea"/>
                          <a:cs typeface="+mn-cs"/>
                        </a:rPr>
                        <a:t>Niet-gastechnische en andere werkzaamheden veilig uitvoeren in gastechnische bedrijfsruimten.</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b="0" i="0" u="none" strike="noStrike" kern="1200" baseline="0" dirty="0">
                          <a:solidFill>
                            <a:schemeClr val="dk1"/>
                          </a:solidFill>
                          <a:latin typeface="+mn-lt"/>
                          <a:ea typeface="+mn-ea"/>
                          <a:cs typeface="+mn-cs"/>
                        </a:rPr>
                        <a:t>Bij werkzaamheden door medewerkers zonder VIAG aanwijzing buiten de gasruimte:</a:t>
                      </a:r>
                    </a:p>
                    <a:p>
                      <a:pPr marL="171450" indent="-171450">
                        <a:buFontTx/>
                        <a:buChar char="-"/>
                      </a:pPr>
                      <a:r>
                        <a:rPr lang="nl-NL" sz="1200" b="0" i="0" u="none" strike="noStrike" kern="1200" baseline="0" dirty="0">
                          <a:solidFill>
                            <a:schemeClr val="dk1"/>
                          </a:solidFill>
                          <a:latin typeface="+mn-lt"/>
                          <a:ea typeface="+mn-ea"/>
                          <a:cs typeface="+mn-cs"/>
                        </a:rPr>
                        <a:t>Houdt minimaal een VOP ononderbroken toezicht bij open vuur of de kans op open vuur.</a:t>
                      </a:r>
                    </a:p>
                    <a:p>
                      <a:pPr marL="171450" indent="-171450">
                        <a:buFontTx/>
                        <a:buChar char="-"/>
                      </a:pPr>
                      <a:r>
                        <a:rPr lang="nl-NL" sz="1200" b="0" i="0" u="none" strike="noStrike" kern="1200" baseline="0" dirty="0">
                          <a:solidFill>
                            <a:schemeClr val="dk1"/>
                          </a:solidFill>
                          <a:latin typeface="+mn-lt"/>
                          <a:ea typeface="+mn-ea"/>
                          <a:cs typeface="+mn-cs"/>
                        </a:rPr>
                        <a:t>Houdt minimaal een VOP regelmatig toezicht bij bouwkundige werkzaamheden waarbij vonkvorming of de kans op vonkvorming optreed.</a:t>
                      </a:r>
                    </a:p>
                    <a:p>
                      <a:pPr marL="171450" indent="-171450">
                        <a:buFontTx/>
                        <a:buChar char="-"/>
                      </a:pPr>
                      <a:r>
                        <a:rPr lang="nl-NL" sz="1200" b="0" i="0" u="none" strike="noStrike" kern="1200" baseline="0" dirty="0">
                          <a:solidFill>
                            <a:schemeClr val="dk1"/>
                          </a:solidFill>
                          <a:latin typeface="+mn-lt"/>
                          <a:ea typeface="+mn-ea"/>
                          <a:cs typeface="+mn-cs"/>
                        </a:rPr>
                        <a:t>Bij werkzaamheden door medewerkers zonder VIAG-aanwijzingen buiten de gasruimte, maar wel binnen de hekwerken, houdt minimaal een VOP regelmatig toezicht.</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54400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253980069"/>
              </p:ext>
            </p:extLst>
          </p:nvPr>
        </p:nvGraphicFramePr>
        <p:xfrm>
          <a:off x="595038" y="1113877"/>
          <a:ext cx="7954962" cy="221975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2</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Welke werkkleding moet er gedragen worden bij niet VIAG gerelateerde werkzaamheden.</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VIAG artikel 4.14.2</a:t>
                      </a:r>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strike="noStrike" dirty="0">
                          <a:solidFill>
                            <a:schemeClr val="tx1"/>
                          </a:solidFill>
                        </a:rPr>
                        <a:t>Tekst toegevoegd: "Waar de VIAG niet voorziet in een beschrijving voor werkkleding moet deze minimaal voldoen aan de Arbowetgeving passend bij de uit te voeren werkzaamheden.“</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Tekstueel</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r>
                        <a:rPr lang="nl-NL" sz="1200" dirty="0"/>
                        <a:t>Alle aanwijzingen</a:t>
                      </a:r>
                    </a:p>
                  </a:txBody>
                  <a:tcPr marL="87765" marR="87765"/>
                </a:tc>
                <a:extLst>
                  <a:ext uri="{0D108BD9-81ED-4DB2-BD59-A6C34878D82A}">
                    <a16:rowId xmlns:a16="http://schemas.microsoft.com/office/drawing/2014/main" val="10005"/>
                  </a:ext>
                </a:extLst>
              </a:tr>
            </a:tbl>
          </a:graphicData>
        </a:graphic>
      </p:graphicFrame>
      <p:sp>
        <p:nvSpPr>
          <p:cNvPr id="6" name="Tijdelijke aanduiding voor dianummer 5">
            <a:extLst>
              <a:ext uri="{FF2B5EF4-FFF2-40B4-BE49-F238E27FC236}">
                <a16:creationId xmlns:a16="http://schemas.microsoft.com/office/drawing/2014/main" id="{BA1ECC34-9B9B-6E9B-DAEB-7907D885E99E}"/>
              </a:ext>
            </a:extLst>
          </p:cNvPr>
          <p:cNvSpPr>
            <a:spLocks noGrp="1"/>
          </p:cNvSpPr>
          <p:nvPr>
            <p:ph type="sldNum" sz="quarter" idx="12"/>
          </p:nvPr>
        </p:nvSpPr>
        <p:spPr/>
        <p:txBody>
          <a:bodyPr/>
          <a:lstStyle/>
          <a:p>
            <a:fld id="{14F1411D-0280-154F-AEAC-4C20B7AA46B2}" type="slidenum">
              <a:rPr lang="nl-NL" smtClean="0"/>
              <a:t>2</a:t>
            </a:fld>
            <a:endParaRPr lang="nl-NL" dirty="0"/>
          </a:p>
        </p:txBody>
      </p:sp>
    </p:spTree>
    <p:extLst>
      <p:ext uri="{BB962C8B-B14F-4D97-AF65-F5344CB8AC3E}">
        <p14:creationId xmlns:p14="http://schemas.microsoft.com/office/powerpoint/2010/main" val="581277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3</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2137228213"/>
              </p:ext>
            </p:extLst>
          </p:nvPr>
        </p:nvGraphicFramePr>
        <p:xfrm>
          <a:off x="595038" y="1113877"/>
          <a:ext cx="7954962" cy="240263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3</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Bij activiteiten waarbij vrije gasuitstroming verwacht mag worden moeten mogelijke ontstekingsbronnen zoveel mogelijk worden verwijderd of uitgeschakeld. Hieraan wordt toegevoegd dat dit bepaalde apparatuur wel kan worden gebruikt als deze ATEX gecertificeerd zijn.</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VIAG artikel 6.8</a:t>
                      </a:r>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strike="noStrike" dirty="0">
                          <a:solidFill>
                            <a:schemeClr val="tx1"/>
                          </a:solidFill>
                        </a:rPr>
                        <a:t>Toevoeging:</a:t>
                      </a:r>
                    </a:p>
                    <a:p>
                      <a:r>
                        <a:rPr lang="nl-NL" sz="1200" strike="noStrike" dirty="0">
                          <a:solidFill>
                            <a:schemeClr val="tx1"/>
                          </a:solidFill>
                        </a:rPr>
                        <a:t>"Tenzij deze ATEX gecertificeerd zijn."</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48365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7555"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4</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1604608677"/>
              </p:ext>
            </p:extLst>
          </p:nvPr>
        </p:nvGraphicFramePr>
        <p:xfrm>
          <a:off x="595038" y="1113877"/>
          <a:ext cx="7954962" cy="258551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4</a:t>
                      </a:r>
                    </a:p>
                  </a:txBody>
                  <a:tcPr marL="87765" marR="87765"/>
                </a:tc>
                <a:extLst>
                  <a:ext uri="{0D108BD9-81ED-4DB2-BD59-A6C34878D82A}">
                    <a16:rowId xmlns:a16="http://schemas.microsoft.com/office/drawing/2014/main" val="2696778226"/>
                  </a:ext>
                </a:extLst>
              </a:tr>
              <a:tr h="440603">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Er zijn meerdere aanvullende selectiemethoden om te controleren of er een kabel door de leiding loopt. Een metaaldetector is daar één van en dat is dan een hulpmiddel en geen veiligheidsmiddel</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VWI G-01 </a:t>
                      </a:r>
                      <a:r>
                        <a:rPr lang="nl-NL" sz="1200" b="0" i="0" kern="1200" dirty="0">
                          <a:solidFill>
                            <a:schemeClr val="dk1"/>
                          </a:solidFill>
                          <a:effectLst/>
                          <a:latin typeface="+mn-lt"/>
                          <a:ea typeface="+mn-ea"/>
                          <a:cs typeface="+mn-cs"/>
                        </a:rPr>
                        <a:t>Gasleidingen selecteren om veilig gastechnische werkzaamheden te kunnen uitvoeren</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pPr marL="171450" indent="-171450">
                        <a:buFontTx/>
                        <a:buChar char="-"/>
                      </a:pPr>
                      <a:r>
                        <a:rPr lang="nl-NL" sz="1200" dirty="0">
                          <a:solidFill>
                            <a:schemeClr val="tx1"/>
                          </a:solidFill>
                        </a:rPr>
                        <a:t>Maatregel aangepast naar “meerdere selectie methodes om vlamboog te voorkomen”.</a:t>
                      </a:r>
                    </a:p>
                    <a:p>
                      <a:pPr marL="171450" indent="-171450">
                        <a:buFontTx/>
                        <a:buChar char="-"/>
                      </a:pPr>
                      <a:r>
                        <a:rPr lang="nl-NL" sz="1200" dirty="0">
                          <a:solidFill>
                            <a:schemeClr val="tx1"/>
                          </a:solidFill>
                        </a:rPr>
                        <a:t>(Hand)metaaldetector verwijderd uit veiligheidsmiddelen</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Tekstueel en 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67551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5</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1381703474"/>
              </p:ext>
            </p:extLst>
          </p:nvPr>
        </p:nvGraphicFramePr>
        <p:xfrm>
          <a:off x="595038" y="1113877"/>
          <a:ext cx="7954962" cy="221975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5</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Naar aanleiding van: KIWA Memo interpretatie NEN7244-7 i.r.t. VWI's en VIAG.</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De bewaartermijnen voor beproevingsrapporten staan beschreven in de NEN 7244-7, dit is geen VIAG aangelegenheid.</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VWI G-07 en G-23</a:t>
                      </a:r>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pPr lvl="0"/>
                      <a:r>
                        <a:rPr lang="nl-NL" sz="1200" strike="noStrike" dirty="0">
                          <a:solidFill>
                            <a:schemeClr val="tx1"/>
                          </a:solidFill>
                        </a:rPr>
                        <a:t>Tekst: "Bewaar het beproevingsrapport en het eventuele registratieformulier minimaal drie maanden." verwijderd.</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30923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6</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1857802932"/>
              </p:ext>
            </p:extLst>
          </p:nvPr>
        </p:nvGraphicFramePr>
        <p:xfrm>
          <a:off x="595038" y="1113877"/>
          <a:ext cx="7954962" cy="221975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6</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Naar aanleiding van: KIWA Memo interpretatie NEN7244-7 i.r.t. VWI's en VIAG.</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In de NEN7244-7 is “afsoppen” onder bepaalde voorwaarden toegestaan. De VWI G-07 is hierop aangepast.</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VWI G-07/G-12/G-23</a:t>
                      </a:r>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pPr marL="171450" indent="-171450">
                        <a:buFontTx/>
                        <a:buChar char="-"/>
                      </a:pPr>
                      <a:r>
                        <a:rPr lang="nl-NL" sz="1200" strike="noStrike" dirty="0">
                          <a:solidFill>
                            <a:schemeClr val="tx1"/>
                          </a:solidFill>
                        </a:rPr>
                        <a:t>Stap 2C bijgevoegd in VWI G-07 voor visuele controle</a:t>
                      </a:r>
                    </a:p>
                    <a:p>
                      <a:pPr marL="171450" indent="-171450">
                        <a:buFontTx/>
                        <a:buChar char="-"/>
                      </a:pPr>
                      <a:r>
                        <a:rPr lang="nl-NL" sz="1200" strike="noStrike" dirty="0">
                          <a:solidFill>
                            <a:schemeClr val="tx1"/>
                          </a:solidFill>
                        </a:rPr>
                        <a:t>Verwijzing opgenomen in VWI G-12 en VWI G-23 naar VWI G-07</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75837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7</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1966878133"/>
              </p:ext>
            </p:extLst>
          </p:nvPr>
        </p:nvGraphicFramePr>
        <p:xfrm>
          <a:off x="595038" y="1113877"/>
          <a:ext cx="7954962" cy="221975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7</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Naar aanleiding van: KIWA Memo interpretatie NEN7244-7 i.r.t. VWI's en VIAG. Documenten op elkaar aangepast.</a:t>
                      </a:r>
                    </a:p>
                  </a:txBody>
                  <a:tcPr marL="87765" marR="87765"/>
                </a:tc>
                <a:extLst>
                  <a:ext uri="{0D108BD9-81ED-4DB2-BD59-A6C34878D82A}">
                    <a16:rowId xmlns:a16="http://schemas.microsoft.com/office/drawing/2014/main" val="1918464629"/>
                  </a:ext>
                </a:extLst>
              </a:tr>
              <a:tr h="255276">
                <a:tc>
                  <a:txBody>
                    <a:bodyPr/>
                    <a:lstStyle/>
                    <a:p>
                      <a:r>
                        <a:rPr lang="nl-NL" sz="1200" dirty="0"/>
                        <a:t>VIAG</a:t>
                      </a:r>
                    </a:p>
                  </a:txBody>
                  <a:tcPr marL="87765" marR="87765"/>
                </a:tc>
                <a:tc>
                  <a:txBody>
                    <a:bodyPr/>
                    <a:lstStyle/>
                    <a:p>
                      <a:r>
                        <a:rPr lang="nl-NL" sz="1200" dirty="0"/>
                        <a:t>VWI G-07/G-12/G-23</a:t>
                      </a:r>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strike="noStrike" dirty="0">
                          <a:solidFill>
                            <a:schemeClr val="tx1"/>
                          </a:solidFill>
                        </a:rPr>
                        <a:t>Tekst:  "Let op! D</a:t>
                      </a:r>
                      <a:r>
                        <a:rPr lang="nl-NL" sz="1200" dirty="0"/>
                        <a:t>oor problemen bij de praktische invulling van de nieuwe NEN 7244-7 sluit de werkwijze zoals die in deze VWI wordt beschreven niet aan bij de actuele norm” </a:t>
                      </a:r>
                      <a:r>
                        <a:rPr lang="nl-NL" sz="1200" strike="noStrike" dirty="0">
                          <a:solidFill>
                            <a:schemeClr val="tx1"/>
                          </a:solidFill>
                        </a:rPr>
                        <a:t>verwijderd</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Tekstueel</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87260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E53E4-A874-F648-887F-BA2FC4A4F299}"/>
              </a:ext>
            </a:extLst>
          </p:cNvPr>
          <p:cNvSpPr>
            <a:spLocks noGrp="1"/>
          </p:cNvSpPr>
          <p:nvPr>
            <p:ph type="title"/>
          </p:nvPr>
        </p:nvSpPr>
        <p:spPr/>
        <p:txBody>
          <a:bodyPr/>
          <a:lstStyle/>
          <a:p>
            <a:r>
              <a:rPr lang="nl-NL" dirty="0"/>
              <a:t>VIAG wijziging</a:t>
            </a:r>
          </a:p>
        </p:txBody>
      </p:sp>
      <p:sp>
        <p:nvSpPr>
          <p:cNvPr id="4" name="Tijdelijke aanduiding voor datum 3">
            <a:extLst>
              <a:ext uri="{FF2B5EF4-FFF2-40B4-BE49-F238E27FC236}">
                <a16:creationId xmlns:a16="http://schemas.microsoft.com/office/drawing/2014/main" id="{62EAD80D-097F-A54F-AC4C-4DD679DA6C5D}"/>
              </a:ext>
            </a:extLst>
          </p:cNvPr>
          <p:cNvSpPr>
            <a:spLocks noGrp="1"/>
          </p:cNvSpPr>
          <p:nvPr>
            <p:ph type="dt" sz="half" idx="10"/>
          </p:nvPr>
        </p:nvSpPr>
        <p:spPr>
          <a:xfrm>
            <a:off x="7080929" y="4779600"/>
            <a:ext cx="1426141" cy="216000"/>
          </a:xfrm>
        </p:spPr>
        <p:txBody>
          <a:bodyPr/>
          <a:lstStyle/>
          <a:p>
            <a:r>
              <a:rPr lang="nl-NL" sz="800" dirty="0"/>
              <a:t>Wijzigingen VIAG 15 april 2026</a:t>
            </a:r>
          </a:p>
        </p:txBody>
      </p:sp>
      <p:sp>
        <p:nvSpPr>
          <p:cNvPr id="5" name="Tijdelijke aanduiding voor dianummer 4">
            <a:extLst>
              <a:ext uri="{FF2B5EF4-FFF2-40B4-BE49-F238E27FC236}">
                <a16:creationId xmlns:a16="http://schemas.microsoft.com/office/drawing/2014/main" id="{A4464216-D738-C04B-A68A-76022A48C0AD}"/>
              </a:ext>
            </a:extLst>
          </p:cNvPr>
          <p:cNvSpPr>
            <a:spLocks noGrp="1"/>
          </p:cNvSpPr>
          <p:nvPr>
            <p:ph type="sldNum" sz="quarter" idx="12"/>
          </p:nvPr>
        </p:nvSpPr>
        <p:spPr/>
        <p:txBody>
          <a:bodyPr/>
          <a:lstStyle/>
          <a:p>
            <a:fld id="{14F1411D-0280-154F-AEAC-4C20B7AA46B2}" type="slidenum">
              <a:rPr lang="nl-NL" smtClean="0"/>
              <a:t>8</a:t>
            </a:fld>
            <a:endParaRPr lang="nl-NL"/>
          </a:p>
        </p:txBody>
      </p:sp>
      <p:graphicFrame>
        <p:nvGraphicFramePr>
          <p:cNvPr id="13" name="Tijdelijke aanduiding voor inhoud 5">
            <a:extLst>
              <a:ext uri="{FF2B5EF4-FFF2-40B4-BE49-F238E27FC236}">
                <a16:creationId xmlns:a16="http://schemas.microsoft.com/office/drawing/2014/main" id="{94941282-8D5E-4293-9B57-5BF4C15FEE66}"/>
              </a:ext>
            </a:extLst>
          </p:cNvPr>
          <p:cNvGraphicFramePr>
            <a:graphicFrameLocks noGrp="1"/>
          </p:cNvGraphicFramePr>
          <p:nvPr>
            <p:ph idx="1"/>
            <p:extLst>
              <p:ext uri="{D42A27DB-BD31-4B8C-83A1-F6EECF244321}">
                <p14:modId xmlns:p14="http://schemas.microsoft.com/office/powerpoint/2010/main" val="3600196220"/>
              </p:ext>
            </p:extLst>
          </p:nvPr>
        </p:nvGraphicFramePr>
        <p:xfrm>
          <a:off x="595038" y="1113877"/>
          <a:ext cx="7954962" cy="2585519"/>
        </p:xfrm>
        <a:graphic>
          <a:graphicData uri="http://schemas.openxmlformats.org/drawingml/2006/table">
            <a:tbl>
              <a:tblPr firstRow="1" bandRow="1">
                <a:tableStyleId>{5C22544A-7EE6-4342-B048-85BDC9FD1C3A}</a:tableStyleId>
              </a:tblPr>
              <a:tblGrid>
                <a:gridCol w="2102442">
                  <a:extLst>
                    <a:ext uri="{9D8B030D-6E8A-4147-A177-3AD203B41FA5}">
                      <a16:colId xmlns:a16="http://schemas.microsoft.com/office/drawing/2014/main" val="432151024"/>
                    </a:ext>
                  </a:extLst>
                </a:gridCol>
                <a:gridCol w="5852520">
                  <a:extLst>
                    <a:ext uri="{9D8B030D-6E8A-4147-A177-3AD203B41FA5}">
                      <a16:colId xmlns:a16="http://schemas.microsoft.com/office/drawing/2014/main" val="4258119205"/>
                    </a:ext>
                  </a:extLst>
                </a:gridCol>
              </a:tblGrid>
              <a:tr h="0">
                <a:tc>
                  <a:txBody>
                    <a:bodyPr/>
                    <a:lstStyle/>
                    <a:p>
                      <a:r>
                        <a:rPr lang="nl-NL" sz="1200" dirty="0"/>
                        <a:t>Wijzigingsnummer</a:t>
                      </a:r>
                    </a:p>
                  </a:txBody>
                  <a:tcPr marL="87765" marR="8776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t>8</a:t>
                      </a:r>
                    </a:p>
                  </a:txBody>
                  <a:tcPr marL="87765" marR="87765"/>
                </a:tc>
                <a:extLst>
                  <a:ext uri="{0D108BD9-81ED-4DB2-BD59-A6C34878D82A}">
                    <a16:rowId xmlns:a16="http://schemas.microsoft.com/office/drawing/2014/main" val="2696778226"/>
                  </a:ext>
                </a:extLst>
              </a:tr>
              <a:tr h="449921">
                <a:tc>
                  <a:txBody>
                    <a:bodyPr/>
                    <a:lstStyle/>
                    <a:p>
                      <a:r>
                        <a:rPr lang="nl-NL" sz="1200" dirty="0"/>
                        <a:t>Omschrijving</a:t>
                      </a:r>
                    </a:p>
                  </a:txBody>
                  <a:tcPr marL="87765" marR="87765"/>
                </a:tc>
                <a:tc>
                  <a:txBody>
                    <a:bodyPr/>
                    <a:lstStyle/>
                    <a:p>
                      <a:pPr marL="171450" marR="0" lvl="0" indent="-171450" algn="l" defTabSz="685800" rtl="0" eaLnBrk="1" fontAlgn="auto" latinLnBrk="0" hangingPunct="1">
                        <a:lnSpc>
                          <a:spcPct val="100000"/>
                        </a:lnSpc>
                        <a:spcBef>
                          <a:spcPts val="0"/>
                        </a:spcBef>
                        <a:spcAft>
                          <a:spcPts val="0"/>
                        </a:spcAft>
                        <a:buClrTx/>
                        <a:buSzTx/>
                        <a:buFontTx/>
                        <a:buChar char="-"/>
                        <a:tabLst/>
                        <a:defRPr/>
                      </a:pPr>
                      <a:r>
                        <a:rPr lang="nl-NL" sz="1200" dirty="0"/>
                        <a:t>In de optiek van uitstromingsvrij werken en methaan emissie wordt de puntafzuiging alleen nog toegestaan in het geval van storingen.</a:t>
                      </a:r>
                    </a:p>
                    <a:p>
                      <a:pPr marL="171450" marR="0" lvl="0" indent="-171450" algn="l" defTabSz="685800" rtl="0" eaLnBrk="1" fontAlgn="auto" latinLnBrk="0" hangingPunct="1">
                        <a:lnSpc>
                          <a:spcPct val="100000"/>
                        </a:lnSpc>
                        <a:spcBef>
                          <a:spcPts val="0"/>
                        </a:spcBef>
                        <a:spcAft>
                          <a:spcPts val="0"/>
                        </a:spcAft>
                        <a:buClrTx/>
                        <a:buSzTx/>
                        <a:buFontTx/>
                        <a:buChar char="-"/>
                        <a:tabLst/>
                        <a:defRPr/>
                      </a:pPr>
                      <a:r>
                        <a:rPr lang="nl-NL" sz="1200" dirty="0"/>
                        <a:t>Het toestaan/toepassen van puntafzuiging verschilt per netbeheerder.</a:t>
                      </a:r>
                    </a:p>
                  </a:txBody>
                  <a:tcPr marL="87765" marR="87765"/>
                </a:tc>
                <a:extLst>
                  <a:ext uri="{0D108BD9-81ED-4DB2-BD59-A6C34878D82A}">
                    <a16:rowId xmlns:a16="http://schemas.microsoft.com/office/drawing/2014/main" val="1918464629"/>
                  </a:ext>
                </a:extLst>
              </a:tr>
              <a:tr h="257968">
                <a:tc>
                  <a:txBody>
                    <a:bodyPr/>
                    <a:lstStyle/>
                    <a:p>
                      <a:r>
                        <a:rPr lang="nl-NL" sz="1200" dirty="0"/>
                        <a:t>VIAG</a:t>
                      </a:r>
                    </a:p>
                  </a:txBody>
                  <a:tcPr marL="87765" marR="87765"/>
                </a:tc>
                <a:tc>
                  <a:txBody>
                    <a:bodyPr/>
                    <a:lstStyle/>
                    <a:p>
                      <a:r>
                        <a:rPr lang="nl-NL" sz="1200" dirty="0"/>
                        <a:t>VWI G-10 </a:t>
                      </a:r>
                      <a:r>
                        <a:rPr lang="nl-NL" sz="1200" b="0" i="0" kern="1200" dirty="0">
                          <a:solidFill>
                            <a:schemeClr val="dk1"/>
                          </a:solidFill>
                          <a:effectLst/>
                          <a:latin typeface="+mn-lt"/>
                          <a:ea typeface="+mn-ea"/>
                          <a:cs typeface="+mn-cs"/>
                        </a:rPr>
                        <a:t>LD-meteropstellingen, inclusief hoofdkranen, veilig repareren en onderhouden.</a:t>
                      </a:r>
                      <a:endParaRPr lang="nl-NL" sz="1200" dirty="0"/>
                    </a:p>
                  </a:txBody>
                  <a:tcPr marL="87765" marR="87765"/>
                </a:tc>
                <a:extLst>
                  <a:ext uri="{0D108BD9-81ED-4DB2-BD59-A6C34878D82A}">
                    <a16:rowId xmlns:a16="http://schemas.microsoft.com/office/drawing/2014/main" val="2506047149"/>
                  </a:ext>
                </a:extLst>
              </a:tr>
              <a:tr h="449921">
                <a:tc>
                  <a:txBody>
                    <a:bodyPr/>
                    <a:lstStyle/>
                    <a:p>
                      <a:r>
                        <a:rPr lang="nl-NL" sz="1200" dirty="0"/>
                        <a:t>Tekstaanpassing</a:t>
                      </a:r>
                    </a:p>
                  </a:txBody>
                  <a:tcPr marL="87765" marR="87765"/>
                </a:tc>
                <a:tc>
                  <a:txBody>
                    <a:bodyPr/>
                    <a:lstStyle/>
                    <a:p>
                      <a:r>
                        <a:rPr lang="nl-NL" sz="1200" strike="noStrike" dirty="0">
                          <a:solidFill>
                            <a:schemeClr val="tx1"/>
                          </a:solidFill>
                        </a:rPr>
                        <a:t>- Puntafzuiging uit stap 2 verwijderd.</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1200" strike="noStrike" dirty="0">
                          <a:solidFill>
                            <a:schemeClr val="tx1"/>
                          </a:solidFill>
                        </a:rPr>
                        <a:t>- Let op! “In geval van een storing mag je onder een mondelinge opdracht van de WV, conform bedrijfsinstructie, puntafzuiging toepassen.“ toegevoegd.</a:t>
                      </a:r>
                    </a:p>
                  </a:txBody>
                  <a:tcPr marL="87765" marR="87765"/>
                </a:tc>
                <a:extLst>
                  <a:ext uri="{0D108BD9-81ED-4DB2-BD59-A6C34878D82A}">
                    <a16:rowId xmlns:a16="http://schemas.microsoft.com/office/drawing/2014/main" val="3172112782"/>
                  </a:ext>
                </a:extLst>
              </a:tr>
              <a:tr h="299519">
                <a:tc>
                  <a:txBody>
                    <a:bodyPr/>
                    <a:lstStyle/>
                    <a:p>
                      <a:r>
                        <a:rPr lang="nl-NL" sz="1200" dirty="0"/>
                        <a:t>Inhoudelijk / Tekstueel</a:t>
                      </a:r>
                    </a:p>
                  </a:txBody>
                  <a:tcPr marL="87765" marR="87765"/>
                </a:tc>
                <a:tc>
                  <a:txBody>
                    <a:bodyPr/>
                    <a:lstStyle/>
                    <a:p>
                      <a:r>
                        <a:rPr lang="nl-NL" sz="1200" dirty="0"/>
                        <a:t>Inhoudelijk</a:t>
                      </a:r>
                    </a:p>
                  </a:txBody>
                  <a:tcPr marL="87765" marR="87765"/>
                </a:tc>
                <a:extLst>
                  <a:ext uri="{0D108BD9-81ED-4DB2-BD59-A6C34878D82A}">
                    <a16:rowId xmlns:a16="http://schemas.microsoft.com/office/drawing/2014/main" val="2265590238"/>
                  </a:ext>
                </a:extLst>
              </a:tr>
              <a:tr h="0">
                <a:tc>
                  <a:txBody>
                    <a:bodyPr/>
                    <a:lstStyle/>
                    <a:p>
                      <a:r>
                        <a:rPr lang="nl-NL" sz="1200" dirty="0"/>
                        <a:t>Bestemd voor:</a:t>
                      </a:r>
                    </a:p>
                  </a:txBody>
                  <a:tcPr marL="87765" marR="8776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dirty="0"/>
                        <a:t>Alle aanwijzingen behalve THP en BD</a:t>
                      </a:r>
                    </a:p>
                  </a:txBody>
                  <a:tcPr marL="87765" marR="8776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43465879"/>
      </p:ext>
    </p:extLst>
  </p:cSld>
  <p:clrMapOvr>
    <a:masterClrMapping/>
  </p:clrMapOvr>
</p:sld>
</file>

<file path=ppt/theme/theme1.xml><?xml version="1.0" encoding="utf-8"?>
<a:theme xmlns:a="http://schemas.openxmlformats.org/drawingml/2006/main" name="Office-thema">
  <a:themeElements>
    <a:clrScheme name="Netbeheer_Nederland_Kleuren">
      <a:dk1>
        <a:srgbClr val="000000"/>
      </a:dk1>
      <a:lt1>
        <a:srgbClr val="FFFFFF"/>
      </a:lt1>
      <a:dk2>
        <a:srgbClr val="002D41"/>
      </a:dk2>
      <a:lt2>
        <a:srgbClr val="939598"/>
      </a:lt2>
      <a:accent1>
        <a:srgbClr val="002D41"/>
      </a:accent1>
      <a:accent2>
        <a:srgbClr val="005F87"/>
      </a:accent2>
      <a:accent3>
        <a:srgbClr val="649BB9"/>
      </a:accent3>
      <a:accent4>
        <a:srgbClr val="00AA78"/>
      </a:accent4>
      <a:accent5>
        <a:srgbClr val="C8D75A"/>
      </a:accent5>
      <a:accent6>
        <a:srgbClr val="C8B49B"/>
      </a:accent6>
      <a:hlink>
        <a:srgbClr val="649BB9"/>
      </a:hlink>
      <a:folHlink>
        <a:srgbClr val="005F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tbeheer_Nederland_presentatie_proef_v2 [Alleen-lezen]" id="{D1A4FF37-76CA-4F5E-AA7B-070F0C680106}" vid="{897EDCED-2EF8-498C-A349-0614495A1307}"/>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dd8f334-cf09-4373-8604-52891a68e0d3">
      <Terms xmlns="http://schemas.microsoft.com/office/infopath/2007/PartnerControls"/>
    </lcf76f155ced4ddcb4097134ff3c332f>
    <TaxCatchAll xmlns="dbdd3d5c-fc04-4b6d-8cf9-102e1f6f2baa" xsi:nil="true"/>
    <Nummer xmlns="cdd8f334-cf09-4373-8604-52891a68e0d3" xsi:nil="true"/>
    <Agendapunt xmlns="cdd8f334-cf09-4373-8604-52891a68e0d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350F96E62C7DB4D8366F983F113D078" ma:contentTypeVersion="15" ma:contentTypeDescription="Een nieuw document maken." ma:contentTypeScope="" ma:versionID="407eee476c1c61281cd80825b3b82721">
  <xsd:schema xmlns:xsd="http://www.w3.org/2001/XMLSchema" xmlns:xs="http://www.w3.org/2001/XMLSchema" xmlns:p="http://schemas.microsoft.com/office/2006/metadata/properties" xmlns:ns2="dbdd3d5c-fc04-4b6d-8cf9-102e1f6f2baa" xmlns:ns3="cdd8f334-cf09-4373-8604-52891a68e0d3" targetNamespace="http://schemas.microsoft.com/office/2006/metadata/properties" ma:root="true" ma:fieldsID="3c90aa04aa321f5ecc52575f8d2de120" ns2:_="" ns3:_="">
    <xsd:import namespace="dbdd3d5c-fc04-4b6d-8cf9-102e1f6f2baa"/>
    <xsd:import namespace="cdd8f334-cf09-4373-8604-52891a68e0d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Agendapunt" minOccurs="0"/>
                <xsd:element ref="ns3:Nummer" minOccurs="0"/>
                <xsd:element ref="ns3:MediaServiceDateTaken" minOccurs="0"/>
                <xsd:element ref="ns3:MediaServiceGenerationTime" minOccurs="0"/>
                <xsd:element ref="ns3:MediaServiceEventHashCode"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dd3d5c-fc04-4b6d-8cf9-102e1f6f2baa"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1" nillable="true" ma:displayName="Taxonomy Catch All Column" ma:hidden="true" ma:list="{9c814e5c-b79a-495d-988a-e2e7103d3a3b}" ma:internalName="TaxCatchAll" ma:showField="CatchAllData" ma:web="dbdd3d5c-fc04-4b6d-8cf9-102e1f6f2ba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dd8f334-cf09-4373-8604-52891a68e0d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Agendapunt" ma:index="14" nillable="true" ma:displayName="Agendapunt" ma:format="Dropdown" ma:internalName="Agendapunt">
      <xsd:simpleType>
        <xsd:restriction base="dms:Text">
          <xsd:maxLength value="255"/>
        </xsd:restriction>
      </xsd:simpleType>
    </xsd:element>
    <xsd:element name="Nummer" ma:index="15" nillable="true" ma:displayName="Nummer" ma:format="Dropdown" ma:internalName="Nummer" ma:percentage="FALSE">
      <xsd:simpleType>
        <xsd:restriction base="dms:Number"/>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dcfdfbd8-70ac-4458-ad8c-b03d4bcb6f0e"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F2804A-16F2-4732-A0EE-4123B3A23B04}">
  <ds:schemaRefs>
    <ds:schemaRef ds:uri="http://purl.org/dc/elements/1.1/"/>
    <ds:schemaRef ds:uri="http://schemas.microsoft.com/office/2006/documentManagement/types"/>
    <ds:schemaRef ds:uri="55b7730c-a206-4633-bedd-15fe88edbf03"/>
    <ds:schemaRef ds:uri="http://purl.org/dc/terms/"/>
    <ds:schemaRef ds:uri="http://purl.org/dc/dcmitype/"/>
    <ds:schemaRef ds:uri="http://schemas.microsoft.com/office/infopath/2007/PartnerControls"/>
    <ds:schemaRef ds:uri="http://schemas.microsoft.com/office/2006/metadata/properties"/>
    <ds:schemaRef ds:uri="http://schemas.openxmlformats.org/package/2006/metadata/core-properties"/>
    <ds:schemaRef ds:uri="e4e9462a-eb2b-4640-9010-b5340cc07ec1"/>
    <ds:schemaRef ds:uri="http://www.w3.org/XML/1998/namespace"/>
  </ds:schemaRefs>
</ds:datastoreItem>
</file>

<file path=customXml/itemProps2.xml><?xml version="1.0" encoding="utf-8"?>
<ds:datastoreItem xmlns:ds="http://schemas.openxmlformats.org/officeDocument/2006/customXml" ds:itemID="{BD25A04A-0DCF-42B2-A908-997F91532019}">
  <ds:schemaRefs>
    <ds:schemaRef ds:uri="http://schemas.microsoft.com/sharepoint/v3/contenttype/forms"/>
  </ds:schemaRefs>
</ds:datastoreItem>
</file>

<file path=customXml/itemProps3.xml><?xml version="1.0" encoding="utf-8"?>
<ds:datastoreItem xmlns:ds="http://schemas.openxmlformats.org/officeDocument/2006/customXml" ds:itemID="{D1482647-19F7-4D82-ADC3-B4533C002A14}"/>
</file>

<file path=docProps/app.xml><?xml version="1.0" encoding="utf-8"?>
<Properties xmlns="http://schemas.openxmlformats.org/officeDocument/2006/extended-properties" xmlns:vt="http://schemas.openxmlformats.org/officeDocument/2006/docPropsVTypes">
  <Template>Netbeheer_Nederland_presentatie_def</Template>
  <TotalTime>4376</TotalTime>
  <Words>1708</Words>
  <Application>Microsoft Office PowerPoint</Application>
  <PresentationFormat>Diavoorstelling (16:9)</PresentationFormat>
  <Paragraphs>326</Paragraphs>
  <Slides>20</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20</vt:i4>
      </vt:variant>
    </vt:vector>
  </HeadingPairs>
  <TitlesOfParts>
    <vt:vector size="23" baseType="lpstr">
      <vt:lpstr>Arial</vt:lpstr>
      <vt:lpstr>Calibri</vt:lpstr>
      <vt:lpstr>Office-thema</vt:lpstr>
      <vt:lpstr>Transitie VIAG 2026</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lpstr>VIAG wijziging</vt:lpstr>
    </vt:vector>
  </TitlesOfParts>
  <Manager/>
  <Company>Netbeheer Nederland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Ferry de Roo</dc:creator>
  <cp:keywords/>
  <dc:description>Netbeheer Nederland - versie 1 - junl 2018
Ontwerp: Ontwerpwerk
Template: Ton Persoon</dc:description>
  <cp:lastModifiedBy>Ferry de Roo</cp:lastModifiedBy>
  <cp:revision>85</cp:revision>
  <dcterms:created xsi:type="dcterms:W3CDTF">2018-08-13T13:12:13Z</dcterms:created>
  <dcterms:modified xsi:type="dcterms:W3CDTF">2025-12-02T10:47:18Z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0x0101009350F96E62C7DB4D8366F983F113D078</vt:lpwstr>
  </property>
</Properties>
</file>