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4"/>
    <p:sldMasterId id="2147483694" r:id="rId5"/>
  </p:sldMasterIdLst>
  <p:notesMasterIdLst>
    <p:notesMasterId r:id="rId17"/>
  </p:notesMasterIdLst>
  <p:sldIdLst>
    <p:sldId id="257" r:id="rId6"/>
    <p:sldId id="515" r:id="rId7"/>
    <p:sldId id="596" r:id="rId8"/>
    <p:sldId id="602" r:id="rId9"/>
    <p:sldId id="518" r:id="rId10"/>
    <p:sldId id="576" r:id="rId11"/>
    <p:sldId id="604" r:id="rId12"/>
    <p:sldId id="603" r:id="rId13"/>
    <p:sldId id="599" r:id="rId14"/>
    <p:sldId id="594" r:id="rId15"/>
    <p:sldId id="600" r:id="rId16"/>
  </p:sldIdLst>
  <p:sldSz cx="9144000" cy="5143500" type="screen16x9"/>
  <p:notesSz cx="6797675" cy="9926638"/>
  <p:defaultTextStyle>
    <a:defPPr>
      <a:defRPr lang="nl-NL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Q1BmZlbq9/l7UbpbE05Plg==" hashData="N7MzauM/VY2Sivu1Rc9PXEKxskN1EU4ID16wdDNZZOAUzAc2IHUkHOixOKWjR0IWT+ofKuQVCFnkBdl/Pdb1Yg=="/>
  <p:extLst>
    <p:ext uri="{521415D9-36F7-43E2-AB2F-B90AF26B5E84}">
      <p14:sectionLst xmlns:p14="http://schemas.microsoft.com/office/powerpoint/2010/main">
        <p14:section name="Standaardsectie" id="{C06F288F-6ADD-4F4C-AFFF-5195245B5DF7}">
          <p14:sldIdLst>
            <p14:sldId id="257"/>
            <p14:sldId id="515"/>
            <p14:sldId id="596"/>
            <p14:sldId id="602"/>
            <p14:sldId id="518"/>
            <p14:sldId id="576"/>
            <p14:sldId id="604"/>
            <p14:sldId id="603"/>
            <p14:sldId id="599"/>
            <p14:sldId id="594"/>
            <p14:sldId id="6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622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3" orient="horz" pos="3026" userDrawn="1">
          <p15:clr>
            <a:srgbClr val="A4A3A4"/>
          </p15:clr>
        </p15:guide>
        <p15:guide id="4" orient="horz" pos="1234" userDrawn="1">
          <p15:clr>
            <a:srgbClr val="A4A3A4"/>
          </p15:clr>
        </p15:guide>
        <p15:guide id="5" pos="555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osliga, Franke" initials="GF" lastIdx="18" clrIdx="0"/>
  <p:cmAuthor id="2" name="Wesseling, Roger" initials="WR" lastIdx="3" clrIdx="1"/>
  <p:cmAuthor id="3" name="Marcel Hazenberg" initials="MHH" lastIdx="1" clrIdx="2"/>
  <p:cmAuthor id="4" name="Marcel Hazenberg" initials="MH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Stijl, licht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Stijl, gemiddeld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98" autoAdjust="0"/>
    <p:restoredTop sz="95758" autoAdjust="0"/>
  </p:normalViewPr>
  <p:slideViewPr>
    <p:cSldViewPr snapToGrid="0" snapToObjects="1">
      <p:cViewPr varScale="1">
        <p:scale>
          <a:sx n="116" d="100"/>
          <a:sy n="116" d="100"/>
        </p:scale>
        <p:origin x="102" y="1338"/>
      </p:cViewPr>
      <p:guideLst>
        <p:guide orient="horz" pos="622"/>
        <p:guide pos="204"/>
        <p:guide orient="horz" pos="3026"/>
        <p:guide orient="horz" pos="1234"/>
        <p:guide pos="55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C8E77-F56C-DA43-913A-7AAADDE396DE}" type="datetimeFigureOut">
              <a:rPr lang="nl-NL" smtClean="0"/>
              <a:t>22-12-2025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377256-90A7-7A4C-86C5-2966E1F96598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48697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2000" y="1656000"/>
            <a:ext cx="6840000" cy="1800000"/>
          </a:xfrm>
        </p:spPr>
        <p:txBody>
          <a:bodyPr anchor="b" anchorCtr="0"/>
          <a:lstStyle>
            <a:lvl1pPr algn="l">
              <a:defRPr sz="5000" b="1">
                <a:solidFill>
                  <a:schemeClr val="accent2"/>
                </a:solidFill>
              </a:defRPr>
            </a:lvl1pPr>
          </a:lstStyle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2000" y="3852000"/>
            <a:ext cx="6840000" cy="792000"/>
          </a:xfrm>
        </p:spPr>
        <p:txBody>
          <a:bodyPr anchor="t" anchorCtr="0"/>
          <a:lstStyle>
            <a:lvl1pPr marL="0" indent="0" algn="l">
              <a:lnSpc>
                <a:spcPct val="95000"/>
              </a:lnSpc>
              <a:buNone/>
              <a:defRPr sz="2500">
                <a:solidFill>
                  <a:schemeClr val="accent3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 om de subtitel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2885-81A4-7E4A-9EB9-8645B26D91AA}" type="datetime2">
              <a:rPr lang="nl-NL" smtClean="0"/>
              <a:t>maandag 22 december 2025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53456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000" y="1369219"/>
            <a:ext cx="3888000" cy="30960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42941-6F99-D040-8F29-7ED7EE3A34DC}" type="datetime2">
              <a:rPr lang="nl-NL" smtClean="0"/>
              <a:t>maandag 22 december 2025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214C5878-C4A0-D640-BF8A-1DB3DCA32ACA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4698000" y="1369219"/>
            <a:ext cx="3852000" cy="3096000"/>
          </a:xfrm>
          <a:solidFill>
            <a:schemeClr val="bg1">
              <a:lumMod val="85000"/>
            </a:schemeClr>
          </a:solidFill>
        </p:spPr>
        <p:txBody>
          <a:bodyPr lIns="360000" tIns="360000" rIns="360000" anchor="t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bg1">
                    <a:lumMod val="6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Klik op het pictogram als u een afbeelding wilt toevoegen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544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afbeeldi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7CCE-2ACD-A044-AE64-B908039BD407}" type="datetime2">
              <a:rPr lang="nl-NL" smtClean="0"/>
              <a:t>maandag 22 december 2025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031CF3D-86D1-2D4F-98DE-B9C6AAB1A49E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593999" y="594000"/>
            <a:ext cx="3852000" cy="3956400"/>
          </a:xfrm>
          <a:solidFill>
            <a:schemeClr val="bg1">
              <a:lumMod val="85000"/>
            </a:schemeClr>
          </a:solidFill>
        </p:spPr>
        <p:txBody>
          <a:bodyPr lIns="720000" tIns="360000" rIns="720000" anchor="t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bg1">
                    <a:lumMod val="6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35E4186E-A141-4548-BB56-623E6D1F9E8A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4698000" y="594000"/>
            <a:ext cx="3852000" cy="3956400"/>
          </a:xfrm>
          <a:solidFill>
            <a:schemeClr val="bg1">
              <a:lumMod val="85000"/>
            </a:schemeClr>
          </a:solidFill>
        </p:spPr>
        <p:txBody>
          <a:bodyPr lIns="720000" tIns="360000" rIns="720000" anchor="t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bg1">
                    <a:lumMod val="6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124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94000" y="594000"/>
            <a:ext cx="7956000" cy="3956400"/>
          </a:xfrm>
          <a:solidFill>
            <a:schemeClr val="bg1">
              <a:lumMod val="85000"/>
            </a:schemeClr>
          </a:solidFill>
        </p:spPr>
        <p:txBody>
          <a:bodyPr lIns="1440000" tIns="360000" rIns="1440000" anchor="t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bg1">
                    <a:lumMod val="6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C10E0-B4D0-3645-9F10-D9A496601F8F}" type="datetime2">
              <a:rPr lang="nl-NL" smtClean="0"/>
              <a:t>maandag 22 december 2025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5662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beeldvull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9144000" cy="5143500"/>
          </a:xfrm>
          <a:solidFill>
            <a:schemeClr val="bg1">
              <a:lumMod val="85000"/>
            </a:schemeClr>
          </a:solidFill>
        </p:spPr>
        <p:txBody>
          <a:bodyPr lIns="1440000" tIns="360000" rIns="1440000" anchor="t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bg1">
                    <a:lumMod val="6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346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D7AA1-29AB-6B4A-A487-8016E4579512}" type="datetime2">
              <a:rPr lang="nl-NL" smtClean="0"/>
              <a:t>maandag 22 december 2025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74641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0C6F-6B62-DA4B-BC35-AA6541961640}" type="datetime2">
              <a:rPr lang="nl-NL" smtClean="0"/>
              <a:t>maandag 22 december 2025</a:t>
            </a:fld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2351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292381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4306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7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45716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6715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369219"/>
            <a:ext cx="386715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823043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273845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9" y="1260872"/>
            <a:ext cx="3868737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9" y="1878806"/>
            <a:ext cx="3868737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788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988073" y="1712163"/>
            <a:ext cx="3887788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6327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2000" y="1656000"/>
            <a:ext cx="6840000" cy="1800000"/>
          </a:xfrm>
        </p:spPr>
        <p:txBody>
          <a:bodyPr anchor="b" anchorCtr="0"/>
          <a:lstStyle>
            <a:lvl1pPr algn="l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2000" y="3852000"/>
            <a:ext cx="6840000" cy="792000"/>
          </a:xfrm>
        </p:spPr>
        <p:txBody>
          <a:bodyPr anchor="t" anchorCtr="0"/>
          <a:lstStyle>
            <a:lvl1pPr marL="0" indent="0" algn="l">
              <a:lnSpc>
                <a:spcPct val="95000"/>
              </a:lnSpc>
              <a:buNone/>
              <a:defRPr sz="25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 om de subtitel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99D3ADA-7C92-B545-97A5-3DB2C3F9DF61}" type="datetime2">
              <a:rPr lang="nl-NL" smtClean="0"/>
              <a:t>maandag 22 december 2025</a:t>
            </a:fld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373190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338996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096406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740570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21216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740570"/>
            <a:ext cx="4629150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313255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28650" y="1268016"/>
            <a:ext cx="7886700" cy="326350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75525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424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2000" y="1656000"/>
            <a:ext cx="6840000" cy="1800000"/>
          </a:xfrm>
        </p:spPr>
        <p:txBody>
          <a:bodyPr anchor="b" anchorCtr="0"/>
          <a:lstStyle>
            <a:lvl1pPr algn="l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2000" y="3852000"/>
            <a:ext cx="6840000" cy="792000"/>
          </a:xfrm>
        </p:spPr>
        <p:txBody>
          <a:bodyPr anchor="t" anchorCtr="0"/>
          <a:lstStyle>
            <a:lvl1pPr marL="0" indent="0" algn="l">
              <a:lnSpc>
                <a:spcPct val="95000"/>
              </a:lnSpc>
              <a:buNone/>
              <a:defRPr sz="25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 om de subtitel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FB159CA-392D-974C-BEF8-71E0AD67993A}" type="datetime2">
              <a:rPr lang="nl-NL" smtClean="0"/>
              <a:t>maandag 22 december 2025</a:t>
            </a:fld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3486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2000" y="1656000"/>
            <a:ext cx="6840000" cy="1800000"/>
          </a:xfrm>
        </p:spPr>
        <p:txBody>
          <a:bodyPr anchor="b" anchorCtr="0"/>
          <a:lstStyle>
            <a:lvl1pPr algn="l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2000" y="3852000"/>
            <a:ext cx="6840000" cy="792000"/>
          </a:xfrm>
        </p:spPr>
        <p:txBody>
          <a:bodyPr anchor="t" anchorCtr="0"/>
          <a:lstStyle>
            <a:lvl1pPr marL="0" indent="0" algn="l">
              <a:lnSpc>
                <a:spcPct val="95000"/>
              </a:lnSpc>
              <a:buNone/>
              <a:defRPr sz="25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 om de subtitel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69F6E6F-AE20-E343-AC79-F467406CF703}" type="datetime2">
              <a:rPr lang="nl-NL" smtClean="0"/>
              <a:t>maandag 22 december 2025</a:t>
            </a:fld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41333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2000" y="1656000"/>
            <a:ext cx="6840000" cy="1800000"/>
          </a:xfrm>
        </p:spPr>
        <p:txBody>
          <a:bodyPr anchor="b" anchorCtr="0"/>
          <a:lstStyle>
            <a:lvl1pPr algn="l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2000" y="3852000"/>
            <a:ext cx="6840000" cy="792000"/>
          </a:xfrm>
        </p:spPr>
        <p:txBody>
          <a:bodyPr anchor="t" anchorCtr="0"/>
          <a:lstStyle>
            <a:lvl1pPr marL="0" indent="0" algn="l">
              <a:lnSpc>
                <a:spcPct val="95000"/>
              </a:lnSpc>
              <a:buNone/>
              <a:defRPr sz="25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 om de subtitel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F62F0E-AAAE-6E49-913E-0D716B19E626}" type="datetime2">
              <a:rPr lang="nl-NL" smtClean="0"/>
              <a:t>maandag 22 december 2025</a:t>
            </a:fld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5551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70DD9C65-D00A-B64C-AC76-B68FCA7D8F8A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594000" y="594000"/>
            <a:ext cx="7956000" cy="3099600"/>
          </a:xfrm>
          <a:solidFill>
            <a:schemeClr val="bg1">
              <a:lumMod val="85000"/>
            </a:schemeClr>
          </a:solidFill>
        </p:spPr>
        <p:txBody>
          <a:bodyPr lIns="1440000" tIns="360000" rIns="1440000" anchor="t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bg1">
                    <a:lumMod val="6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2000" y="2160000"/>
            <a:ext cx="6840000" cy="792000"/>
          </a:xfrm>
        </p:spPr>
        <p:txBody>
          <a:bodyPr anchor="b" anchorCtr="0"/>
          <a:lstStyle>
            <a:lvl1pPr algn="l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2000" y="3096000"/>
            <a:ext cx="6840000" cy="432000"/>
          </a:xfrm>
        </p:spPr>
        <p:txBody>
          <a:bodyPr anchor="t" anchorCtr="0"/>
          <a:lstStyle>
            <a:lvl1pPr marL="0" indent="0" algn="l">
              <a:lnSpc>
                <a:spcPct val="95000"/>
              </a:lnSpc>
              <a:buNone/>
              <a:defRPr sz="25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 om de subtitel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564DF-BCC6-6148-AAD4-89E31691019C}" type="datetime2">
              <a:rPr lang="nl-NL" smtClean="0"/>
              <a:t>maandag 22 december 2025</a:t>
            </a:fld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0317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met 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08331-A7C9-6744-A94D-DB70EC8F1AB8}" type="datetime2">
              <a:rPr lang="nl-NL" smtClean="0"/>
              <a:t>maandag 22 december 2025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3265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m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/>
            </a:lvl5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CE49-FFF8-1C43-8BBF-BCB42754E36F}" type="datetime2">
              <a:rPr lang="nl-NL" smtClean="0"/>
              <a:t>maandag 22 december 2025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4300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000" y="1369219"/>
            <a:ext cx="3888000" cy="30960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000" y="1369219"/>
            <a:ext cx="3886200" cy="30960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A6ADA-1C70-2A45-920B-A0F797E63570}" type="datetime2">
              <a:rPr lang="nl-NL" smtClean="0"/>
              <a:t>maandag 22 december 2025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96857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00" y="558000"/>
            <a:ext cx="7200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000" y="1512000"/>
            <a:ext cx="7956000" cy="309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2418" y="4752000"/>
            <a:ext cx="1260000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1000" i="1">
                <a:solidFill>
                  <a:schemeClr val="tx1"/>
                </a:solidFill>
              </a:defRPr>
            </a:lvl1pPr>
          </a:lstStyle>
          <a:p>
            <a:fld id="{1A407F83-03DD-1B42-ADB0-AC23C3859D53}" type="datetime2">
              <a:rPr lang="nl-NL" smtClean="0"/>
              <a:t>maandag 22 december 2025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000" y="4752000"/>
            <a:ext cx="4320000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50000" y="4752000"/>
            <a:ext cx="360000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2255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7" r:id="rId2"/>
    <p:sldLayoutId id="2147483688" r:id="rId3"/>
    <p:sldLayoutId id="2147483689" r:id="rId4"/>
    <p:sldLayoutId id="2147483690" r:id="rId5"/>
    <p:sldLayoutId id="2147483684" r:id="rId6"/>
    <p:sldLayoutId id="2147483686" r:id="rId7"/>
    <p:sldLayoutId id="2147483674" r:id="rId8"/>
    <p:sldLayoutId id="2147483676" r:id="rId9"/>
    <p:sldLayoutId id="2147483691" r:id="rId10"/>
    <p:sldLayoutId id="2147483685" r:id="rId11"/>
    <p:sldLayoutId id="2147483683" r:id="rId12"/>
    <p:sldLayoutId id="2147483681" r:id="rId13"/>
    <p:sldLayoutId id="2147483678" r:id="rId14"/>
    <p:sldLayoutId id="2147483679" r:id="rId15"/>
  </p:sldLayoutIdLst>
  <p:hf hdr="0" ftr="0"/>
  <p:txStyles>
    <p:titleStyle>
      <a:lvl1pPr algn="l" defTabSz="685800" rtl="0" eaLnBrk="1" latinLnBrk="0" hangingPunct="1">
        <a:lnSpc>
          <a:spcPct val="95000"/>
        </a:lnSpc>
        <a:spcBef>
          <a:spcPct val="0"/>
        </a:spcBef>
        <a:buNone/>
        <a:defRPr sz="2500" b="1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6858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685800" rtl="0" eaLnBrk="1" latinLnBrk="0" hangingPunct="1">
        <a:lnSpc>
          <a:spcPct val="110000"/>
        </a:lnSpc>
        <a:spcBef>
          <a:spcPts val="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685800" rtl="0" eaLnBrk="1" latinLnBrk="0" hangingPunct="1">
        <a:lnSpc>
          <a:spcPct val="110000"/>
        </a:lnSpc>
        <a:spcBef>
          <a:spcPts val="0"/>
        </a:spcBef>
        <a:buClr>
          <a:schemeClr val="accent4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685800" rtl="0" eaLnBrk="1" latinLnBrk="0" hangingPunct="1">
        <a:lnSpc>
          <a:spcPct val="110000"/>
        </a:lnSpc>
        <a:spcBef>
          <a:spcPts val="0"/>
        </a:spcBef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defTabSz="685800" rtl="0" eaLnBrk="1" latinLnBrk="0" hangingPunct="1">
        <a:lnSpc>
          <a:spcPct val="110000"/>
        </a:lnSpc>
        <a:spcBef>
          <a:spcPts val="0"/>
        </a:spcBef>
        <a:buClr>
          <a:schemeClr val="accent6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DF1CE-2D1A-4F02-ADA1-7FD6B6B18FF5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7" name="Afbeelding 6" descr="Stedin_Corporate presentatie_LR#23_WIJZE_P_1-1.pn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" y="4626931"/>
            <a:ext cx="9146821" cy="516569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 userDrawn="1"/>
        </p:nvSpPr>
        <p:spPr>
          <a:xfrm>
            <a:off x="519789" y="340389"/>
            <a:ext cx="7994650" cy="39528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l-NL" sz="1350" dirty="0"/>
          </a:p>
        </p:txBody>
      </p:sp>
    </p:spTree>
    <p:extLst>
      <p:ext uri="{BB962C8B-B14F-4D97-AF65-F5344CB8AC3E}">
        <p14:creationId xmlns:p14="http://schemas.microsoft.com/office/powerpoint/2010/main" val="18454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757BA-863B-7A4D-9574-98A3D0AD3E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8173" y="1839366"/>
            <a:ext cx="6297578" cy="2395749"/>
          </a:xfrm>
        </p:spPr>
        <p:txBody>
          <a:bodyPr anchor="t"/>
          <a:lstStyle/>
          <a:p>
            <a:pPr algn="ctr">
              <a:tabLst>
                <a:tab pos="896938" algn="l"/>
              </a:tabLst>
            </a:pPr>
            <a:r>
              <a:rPr lang="nl-NL" sz="4000" dirty="0"/>
              <a:t>Wijzigingslijst presentatie BEI-BHS</a:t>
            </a:r>
            <a:br>
              <a:rPr lang="en-US" sz="2000" dirty="0"/>
            </a:br>
            <a:br>
              <a:rPr lang="en-US" sz="2000" dirty="0"/>
            </a:br>
            <a:br>
              <a:rPr lang="en-US" sz="1200" b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</a:br>
            <a:r>
              <a:rPr lang="en-US" sz="1400" b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BEI-BHS </a:t>
            </a:r>
            <a:r>
              <a:rPr lang="en-US" sz="1400" b="0" dirty="0" err="1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versie</a:t>
            </a:r>
            <a:r>
              <a:rPr lang="en-US" sz="1400" b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 15 April 2026</a:t>
            </a:r>
            <a:br>
              <a:rPr lang="en-US" sz="1400" b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</a:br>
            <a:br>
              <a:rPr lang="en-US" sz="1400" b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</a:br>
            <a:r>
              <a:rPr lang="en-US" sz="1400" b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De </a:t>
            </a:r>
            <a:r>
              <a:rPr lang="en-US" sz="1400" b="0" dirty="0" err="1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wijzigingen</a:t>
            </a:r>
            <a:r>
              <a:rPr lang="en-US" sz="1400" b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b="0" dirty="0" err="1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t.o.v</a:t>
            </a:r>
            <a:r>
              <a:rPr lang="en-US" sz="1400" b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. 15 April 2025</a:t>
            </a:r>
            <a:endParaRPr lang="nl-NL" sz="1400" b="0" dirty="0">
              <a:solidFill>
                <a:schemeClr val="accent3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A7CB2E87-26EF-F44A-9F60-031D63AA9001}"/>
              </a:ext>
            </a:extLst>
          </p:cNvPr>
          <p:cNvSpPr txBox="1">
            <a:spLocks/>
          </p:cNvSpPr>
          <p:nvPr/>
        </p:nvSpPr>
        <p:spPr>
          <a:xfrm>
            <a:off x="1151999" y="4710262"/>
            <a:ext cx="6629926" cy="2994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nl-NL"/>
            </a:defPPr>
            <a:lvl1pPr marL="0" algn="r" defTabSz="685800" rtl="0" eaLnBrk="1" latinLnBrk="0" hangingPunct="1">
              <a:defRPr sz="10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l-NL" sz="800" dirty="0"/>
          </a:p>
        </p:txBody>
      </p:sp>
    </p:spTree>
    <p:extLst>
      <p:ext uri="{BB962C8B-B14F-4D97-AF65-F5344CB8AC3E}">
        <p14:creationId xmlns:p14="http://schemas.microsoft.com/office/powerpoint/2010/main" val="3820317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93A60528-ECE7-486D-9C47-AB2D5770DC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VWI E130-230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BEBD05DE-B11E-4C6C-82F6-45F0747C9B0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48214604"/>
              </p:ext>
            </p:extLst>
          </p:nvPr>
        </p:nvGraphicFramePr>
        <p:xfrm>
          <a:off x="1743253" y="1775460"/>
          <a:ext cx="5630730" cy="204597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780453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50277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Zou een leek in het transportdomein onder toezicht ook een mantelschade mogen repareren?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Infokaarten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VWI E130-230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Ook leken zullen in het transportdomein mantelschades mogen herstellen.</a:t>
                      </a:r>
                      <a:r>
                        <a:rPr lang="nl-NL" sz="135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461A4204-C8F3-47ED-BF1D-378D8733B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2026</a:t>
            </a:r>
          </a:p>
        </p:txBody>
      </p:sp>
    </p:spTree>
    <p:extLst>
      <p:ext uri="{BB962C8B-B14F-4D97-AF65-F5344CB8AC3E}">
        <p14:creationId xmlns:p14="http://schemas.microsoft.com/office/powerpoint/2010/main" val="2220899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BCBC7-0D11-188F-0756-79C789AE1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5532BAE2-439D-6710-02E6-F8F2161A62F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VWI E139-239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EBD16A22-D88C-F35F-8C76-17558FD63164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64929575"/>
              </p:ext>
            </p:extLst>
          </p:nvPr>
        </p:nvGraphicFramePr>
        <p:xfrm>
          <a:off x="1743254" y="1775460"/>
          <a:ext cx="5630729" cy="204597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08838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21891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het domein transport zou een AVP en VP verbindingen ook een kabel mogen knippen.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Algemeen – VWI’s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VWI E139-239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AVP en VP verbindingen worden toegevoegd aan de VWI voor het knippen van kabels</a:t>
                      </a:r>
                      <a:r>
                        <a:rPr lang="nl-NL" sz="135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80161190-D461-4792-CD0A-8665730BB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2026</a:t>
            </a:r>
          </a:p>
        </p:txBody>
      </p:sp>
    </p:spTree>
    <p:extLst>
      <p:ext uri="{BB962C8B-B14F-4D97-AF65-F5344CB8AC3E}">
        <p14:creationId xmlns:p14="http://schemas.microsoft.com/office/powerpoint/2010/main" val="3532391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93A60528-ECE7-486D-9C47-AB2D5770DC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 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Algemeen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BEBD05DE-B11E-4C6C-82F6-45F0747C9B0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16878890"/>
              </p:ext>
            </p:extLst>
          </p:nvPr>
        </p:nvGraphicFramePr>
        <p:xfrm>
          <a:off x="1743254" y="1775460"/>
          <a:ext cx="5657492" cy="202311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14235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43257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/>
                        <a:t>1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Harmonisatie BEI/VIAG.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 BHS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Algemeen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81095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BEI-BLS, BEI-BHS en VIAG met VWI’s, Informatiekaarten en bijlagen worden zoveel als mogelijk geüniformeerd.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807775-9A43-46CF-89E4-517AE032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2026</a:t>
            </a:r>
          </a:p>
        </p:txBody>
      </p:sp>
    </p:spTree>
    <p:extLst>
      <p:ext uri="{BB962C8B-B14F-4D97-AF65-F5344CB8AC3E}">
        <p14:creationId xmlns:p14="http://schemas.microsoft.com/office/powerpoint/2010/main" val="1105271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93A60528-ECE7-486D-9C47-AB2D5770DC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 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BEI – Artikel 1.3</a:t>
            </a:r>
            <a:endParaRPr lang="nl-NL" sz="21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BEBD05DE-B11E-4C6C-82F6-45F0747C9B0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15963191"/>
              </p:ext>
            </p:extLst>
          </p:nvPr>
        </p:nvGraphicFramePr>
        <p:xfrm>
          <a:off x="1743254" y="1775460"/>
          <a:ext cx="5657492" cy="2141153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14235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43257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62245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/>
                        <a:t>2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782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 is soms onduidelijkheid over definitie wanneer BEI van kracht is/wordt.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62245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 BHS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Artikel 1.3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677466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tekst wordt aangepast.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412127"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807775-9A43-46CF-89E4-517AE032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2026</a:t>
            </a:r>
          </a:p>
        </p:txBody>
      </p:sp>
    </p:spTree>
    <p:extLst>
      <p:ext uri="{BB962C8B-B14F-4D97-AF65-F5344CB8AC3E}">
        <p14:creationId xmlns:p14="http://schemas.microsoft.com/office/powerpoint/2010/main" val="1198597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54A8F-6F40-04BC-EEB4-C62CF7669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23BFCB76-2A38-C036-E974-683AD4663C4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Vervallen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C65F150B-B8C8-E570-2ACF-F14CE23396EA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7940367"/>
              </p:ext>
            </p:extLst>
          </p:nvPr>
        </p:nvGraphicFramePr>
        <p:xfrm>
          <a:off x="1743254" y="1775460"/>
          <a:ext cx="5643792" cy="161163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01804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41988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nl-NL" sz="135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 BHS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Vervallen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nl-NL" sz="135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1878173B-E0F2-E4E8-D0FA-8A80D7B03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2026</a:t>
            </a:r>
          </a:p>
        </p:txBody>
      </p:sp>
    </p:spTree>
    <p:extLst>
      <p:ext uri="{BB962C8B-B14F-4D97-AF65-F5344CB8AC3E}">
        <p14:creationId xmlns:p14="http://schemas.microsoft.com/office/powerpoint/2010/main" val="470731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93A60528-ECE7-486D-9C47-AB2D5770DC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Bijlage 11b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BEBD05DE-B11E-4C6C-82F6-45F0747C9B0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56994014"/>
              </p:ext>
            </p:extLst>
          </p:nvPr>
        </p:nvGraphicFramePr>
        <p:xfrm>
          <a:off x="1743254" y="1775460"/>
          <a:ext cx="5643792" cy="161163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01804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41988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de laatste alinea staat DB i.p.v. BD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 BHS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Bijlage 11b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tekst wordt aangepast. 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461A4204-C8F3-47ED-BF1D-378D8733B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2026</a:t>
            </a:r>
          </a:p>
        </p:txBody>
      </p:sp>
    </p:spTree>
    <p:extLst>
      <p:ext uri="{BB962C8B-B14F-4D97-AF65-F5344CB8AC3E}">
        <p14:creationId xmlns:p14="http://schemas.microsoft.com/office/powerpoint/2010/main" val="3520758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93A60528-ECE7-486D-9C47-AB2D5770DC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VWI E113-213 &amp; E130-230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BEBD05DE-B11E-4C6C-82F6-45F0747C9B0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56373575"/>
              </p:ext>
            </p:extLst>
          </p:nvPr>
        </p:nvGraphicFramePr>
        <p:xfrm>
          <a:off x="1743253" y="1775460"/>
          <a:ext cx="5628218" cy="225171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01805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26413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Uitkleuren is het uitvoeren van een meting (E113-213) en is geen werkzaamheid (E130-230). In VWI E130-230 staat dit ten onrechte als werkzaamheid opgenomen.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 BHS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VWI E</a:t>
                      </a:r>
                      <a:r>
                        <a:rPr lang="nl-N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113-213 &amp; E130-230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passage wordt verschoven van de ene naar de andere VWI.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Tekstueel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461A4204-C8F3-47ED-BF1D-378D8733B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2026</a:t>
            </a:r>
          </a:p>
        </p:txBody>
      </p:sp>
    </p:spTree>
    <p:extLst>
      <p:ext uri="{BB962C8B-B14F-4D97-AF65-F5344CB8AC3E}">
        <p14:creationId xmlns:p14="http://schemas.microsoft.com/office/powerpoint/2010/main" val="4175803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9BA53-9D76-9603-FDAB-ABD739EAA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263EDBDA-A71E-7A9C-4FF5-4486769CE3C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Artikel 3.4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2F1EED82-C91F-4759-8E7F-4E3FC6457EF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81028539"/>
              </p:ext>
            </p:extLst>
          </p:nvPr>
        </p:nvGraphicFramePr>
        <p:xfrm>
          <a:off x="1743254" y="1775460"/>
          <a:ext cx="5643792" cy="161163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01804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41988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tekst is lastig te lezen.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 BHS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Artikel 3.4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tekst wordt aangepast.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A172E768-98DB-0601-178E-B5173DCA2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2026</a:t>
            </a:r>
          </a:p>
        </p:txBody>
      </p:sp>
    </p:spTree>
    <p:extLst>
      <p:ext uri="{BB962C8B-B14F-4D97-AF65-F5344CB8AC3E}">
        <p14:creationId xmlns:p14="http://schemas.microsoft.com/office/powerpoint/2010/main" val="3545656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713E7-8DCF-E4D9-DB45-E595CA24A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B61794C6-74BD-10AA-B450-EAD086C936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Artikel 3.4.2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9A426CF5-CAF7-A4DC-44B1-47423AEB10E4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211732127"/>
              </p:ext>
            </p:extLst>
          </p:nvPr>
        </p:nvGraphicFramePr>
        <p:xfrm>
          <a:off x="1743254" y="1775460"/>
          <a:ext cx="5643792" cy="204597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01804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41988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aanwijzing tijdens de opleiding is beperkt tot een bepaald type VOP. Kan dit worden omgezet naar iedere VOP aanwijzing.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 BHS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Artikel 3.4.2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Alle VOP en THP aanwijzingen zijn tijdens de fase van opleiding toegelaten. 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62EF7580-3613-59AE-075C-A9EBE07F2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2026</a:t>
            </a:r>
          </a:p>
        </p:txBody>
      </p:sp>
    </p:spTree>
    <p:extLst>
      <p:ext uri="{BB962C8B-B14F-4D97-AF65-F5344CB8AC3E}">
        <p14:creationId xmlns:p14="http://schemas.microsoft.com/office/powerpoint/2010/main" val="1417904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8B156-A24F-08D4-BC4B-78719431A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880D13E2-8AD8-F715-6632-EE9248C174D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VWI E133-233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32862ED8-8F76-0C7D-616D-14EE4E8DD80E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13727220"/>
              </p:ext>
            </p:extLst>
          </p:nvPr>
        </p:nvGraphicFramePr>
        <p:xfrm>
          <a:off x="1743254" y="1775460"/>
          <a:ext cx="5643792" cy="184023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01804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41988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Het is niet duidelijk wanneer er toezicht moet worden gehouden tijdens civiele werkzaamheden.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 BHS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VWI E133-233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tekst wordt aangepast.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B6D1934D-AAB8-CA75-E9F5-CB36E452E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2026</a:t>
            </a:r>
          </a:p>
        </p:txBody>
      </p:sp>
    </p:spTree>
    <p:extLst>
      <p:ext uri="{BB962C8B-B14F-4D97-AF65-F5344CB8AC3E}">
        <p14:creationId xmlns:p14="http://schemas.microsoft.com/office/powerpoint/2010/main" val="889453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Netbeheer_Nederland_Kleuren">
      <a:dk1>
        <a:srgbClr val="000000"/>
      </a:dk1>
      <a:lt1>
        <a:srgbClr val="FFFFFF"/>
      </a:lt1>
      <a:dk2>
        <a:srgbClr val="002D41"/>
      </a:dk2>
      <a:lt2>
        <a:srgbClr val="939598"/>
      </a:lt2>
      <a:accent1>
        <a:srgbClr val="002D41"/>
      </a:accent1>
      <a:accent2>
        <a:srgbClr val="005F87"/>
      </a:accent2>
      <a:accent3>
        <a:srgbClr val="649BB9"/>
      </a:accent3>
      <a:accent4>
        <a:srgbClr val="00AA78"/>
      </a:accent4>
      <a:accent5>
        <a:srgbClr val="C8D75A"/>
      </a:accent5>
      <a:accent6>
        <a:srgbClr val="C8B49B"/>
      </a:accent6>
      <a:hlink>
        <a:srgbClr val="649BB9"/>
      </a:hlink>
      <a:folHlink>
        <a:srgbClr val="005F8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tbeheer_Nederland_presentatie_proef_v2 [Alleen-lezen]" id="{D1A4FF37-76CA-4F5E-AA7B-070F0C680106}" vid="{897EDCED-2EF8-498C-A349-0614495A1307}"/>
    </a:ext>
  </a:extLst>
</a:theme>
</file>

<file path=ppt/theme/theme2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2082a19-52fe-4bdb-b121-bc4b55b9284f" xsi:nil="true"/>
    <lcf76f155ced4ddcb4097134ff3c332f xmlns="56629fa1-289b-4941-8ce7-7e30ba869b8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E28896854E0A4C82109AC666C72C13" ma:contentTypeVersion="15" ma:contentTypeDescription="Een nieuw document maken." ma:contentTypeScope="" ma:versionID="4d1d1776297da9bf366bce3271f8d1de">
  <xsd:schema xmlns:xsd="http://www.w3.org/2001/XMLSchema" xmlns:xs="http://www.w3.org/2001/XMLSchema" xmlns:p="http://schemas.microsoft.com/office/2006/metadata/properties" xmlns:ns2="56629fa1-289b-4941-8ce7-7e30ba869b82" xmlns:ns3="22082a19-52fe-4bdb-b121-bc4b55b9284f" targetNamespace="http://schemas.microsoft.com/office/2006/metadata/properties" ma:root="true" ma:fieldsID="c302e50590d77621db94bd2809904cf3" ns2:_="" ns3:_="">
    <xsd:import namespace="56629fa1-289b-4941-8ce7-7e30ba869b82"/>
    <xsd:import namespace="22082a19-52fe-4bdb-b121-bc4b55b928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629fa1-289b-4941-8ce7-7e30ba869b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55c18a6d-2b39-4104-9a87-1bc8e2ccb2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082a19-52fe-4bdb-b121-bc4b55b9284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1ffbd54-50f4-42f7-8015-b3678bf3aa65}" ma:internalName="TaxCatchAll" ma:showField="CatchAllData" ma:web="22082a19-52fe-4bdb-b121-bc4b55b928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25A04A-0DCF-42B2-A908-997F915320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F2804A-16F2-4732-A0EE-4123B3A23B04}">
  <ds:schemaRefs>
    <ds:schemaRef ds:uri="http://purl.org/dc/dcmitype/"/>
    <ds:schemaRef ds:uri="http://www.w3.org/XML/1998/namespace"/>
    <ds:schemaRef ds:uri="22082a19-52fe-4bdb-b121-bc4b55b9284f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56629fa1-289b-4941-8ce7-7e30ba869b8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CFC0CAF-E926-448F-AF60-7B7C32C7A7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629fa1-289b-4941-8ce7-7e30ba869b82"/>
    <ds:schemaRef ds:uri="22082a19-52fe-4bdb-b121-bc4b55b928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Netbeheer_Nederland_presentatie_def</Template>
  <TotalTime>5316</TotalTime>
  <Words>511</Words>
  <Application>Microsoft Office PowerPoint</Application>
  <PresentationFormat>Diavoorstelling (16:9)</PresentationFormat>
  <Paragraphs>118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Office-thema</vt:lpstr>
      <vt:lpstr>Aangepast ontwerp</vt:lpstr>
      <vt:lpstr>Wijzigingslijst presentatie BEI-BHS   BEI-BHS versie 15 April 2026  De wijzigingen t.o.v. 15 April 2025</vt:lpstr>
      <vt:lpstr>BEI BHS wijzigingen  Algemeen</vt:lpstr>
      <vt:lpstr>BEI BHS wijzigingen  BEI – Artikel 1.3</vt:lpstr>
      <vt:lpstr>BEI BHS wijzigingen Vervallen</vt:lpstr>
      <vt:lpstr>BEI BHS wijzigingen Bijlage 11b</vt:lpstr>
      <vt:lpstr>BEI BHS wijzigingen VWI E113-213 &amp; E130-230</vt:lpstr>
      <vt:lpstr>BEI BHS wijzigingen Artikel 3.4</vt:lpstr>
      <vt:lpstr>BEI BHS wijzigingen Artikel 3.4.2</vt:lpstr>
      <vt:lpstr>BEI BHS wijzigingen VWI E133-233</vt:lpstr>
      <vt:lpstr>BEI BHS wijzigingen VWI E130-230</vt:lpstr>
      <vt:lpstr>BEI BHS wijzigingen VWI E139-239</vt:lpstr>
    </vt:vector>
  </TitlesOfParts>
  <Company>Netbeheer Nederland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Marcel Hazenberg</dc:creator>
  <dc:description>Netbeheer Nederland - versie 1 - junl 2018
Ontwerp: Ontwerpwerk
Template: Ton Persoon</dc:description>
  <cp:lastModifiedBy>Marcel Hazenberg</cp:lastModifiedBy>
  <cp:revision>605</cp:revision>
  <cp:lastPrinted>2019-01-25T10:28:31Z</cp:lastPrinted>
  <dcterms:created xsi:type="dcterms:W3CDTF">2018-08-13T13:12:13Z</dcterms:created>
  <dcterms:modified xsi:type="dcterms:W3CDTF">2025-12-22T14:26:02Z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0x01010050E28896854E0A4C82109AC666C72C13</vt:lpwstr>
  </property>
  <property fmtid="{D5CDD505-2E9C-101B-9397-08002B2CF9AE}" pid="3" name="MediaServiceImageTags">
    <vt:lpwstr/>
  </property>
</Properties>
</file>