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2" r:id="rId4"/>
  </p:sldMasterIdLst>
  <p:notesMasterIdLst>
    <p:notesMasterId r:id="rId19"/>
  </p:notesMasterIdLst>
  <p:sldIdLst>
    <p:sldId id="257" r:id="rId5"/>
    <p:sldId id="279" r:id="rId6"/>
    <p:sldId id="269" r:id="rId7"/>
    <p:sldId id="272" r:id="rId8"/>
    <p:sldId id="270" r:id="rId9"/>
    <p:sldId id="569" r:id="rId10"/>
    <p:sldId id="570" r:id="rId11"/>
    <p:sldId id="571" r:id="rId12"/>
    <p:sldId id="572" r:id="rId13"/>
    <p:sldId id="574" r:id="rId14"/>
    <p:sldId id="573" r:id="rId15"/>
    <p:sldId id="575" r:id="rId16"/>
    <p:sldId id="576" r:id="rId17"/>
    <p:sldId id="584" r:id="rId18"/>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modifyVerifier cryptProviderType="rsaAES" cryptAlgorithmClass="hash" cryptAlgorithmType="typeAny" cryptAlgorithmSid="14" spinCount="100000" saltData="VqRGJQMZ6TjlmL/MhxYMZA==" hashData="4G0iLfTwp82gUZreFG2OpSLANNgLY8CrjdDAaotyxFOXxaPKaGUv2D/xa4EzJGekALRnn3tlO+VuPxde1CSlQ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CBFACC-C771-4802-AFE8-D9274E8B0765}" v="5" dt="2024-12-17T08:50:04.8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8"/>
  </p:normalViewPr>
  <p:slideViewPr>
    <p:cSldViewPr snapToGrid="0" snapToObjects="1">
      <p:cViewPr varScale="1">
        <p:scale>
          <a:sx n="147" d="100"/>
          <a:sy n="147" d="100"/>
        </p:scale>
        <p:origin x="600" y="12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C8E77-F56C-DA43-913A-7AAADDE396DE}" type="datetimeFigureOut">
              <a:rPr lang="nl-NL" smtClean="0"/>
              <a:t>18-12-2024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377256-90A7-7A4C-86C5-2966E1F96598}" type="slidenum">
              <a:rPr lang="nl-NL" smtClean="0"/>
              <a:t>‹nr.›</a:t>
            </a:fld>
            <a:endParaRPr lang="nl-NL"/>
          </a:p>
        </p:txBody>
      </p:sp>
    </p:spTree>
    <p:extLst>
      <p:ext uri="{BB962C8B-B14F-4D97-AF65-F5344CB8AC3E}">
        <p14:creationId xmlns:p14="http://schemas.microsoft.com/office/powerpoint/2010/main" val="2148697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accent2"/>
                </a:solidFill>
              </a:defRPr>
            </a:lvl1pPr>
          </a:lstStyle>
          <a:p>
            <a:r>
              <a:rPr lang="nl-NL" dirty="0"/>
              <a:t>Titel bewerken</a:t>
            </a:r>
            <a:endParaRPr lang="en-US" dirty="0"/>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subtitel te bewerken</a:t>
            </a:r>
            <a:endParaRPr lang="en-US" dirty="0"/>
          </a:p>
        </p:txBody>
      </p:sp>
      <p:sp>
        <p:nvSpPr>
          <p:cNvPr id="4" name="Date Placeholder 3"/>
          <p:cNvSpPr>
            <a:spLocks noGrp="1"/>
          </p:cNvSpPr>
          <p:nvPr>
            <p:ph type="dt" sz="half" idx="10"/>
          </p:nvPr>
        </p:nvSpPr>
        <p:spPr/>
        <p:txBody>
          <a:bodyPr/>
          <a:lstStyle/>
          <a:p>
            <a:r>
              <a:rPr lang="nl-NL"/>
              <a:t>Wijzigingen VIAG 15 april 2024</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dirty="0"/>
          </a:p>
        </p:txBody>
      </p:sp>
    </p:spTree>
    <p:extLst>
      <p:ext uri="{BB962C8B-B14F-4D97-AF65-F5344CB8AC3E}">
        <p14:creationId xmlns:p14="http://schemas.microsoft.com/office/powerpoint/2010/main" val="7534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Titel bewerken</a:t>
            </a:r>
            <a:endParaRPr lang="en-US" dirty="0"/>
          </a:p>
        </p:txBody>
      </p:sp>
      <p:sp>
        <p:nvSpPr>
          <p:cNvPr id="3" name="Content Placeholder 2"/>
          <p:cNvSpPr>
            <a:spLocks noGrp="1"/>
          </p:cNvSpPr>
          <p:nvPr>
            <p:ph sz="half" idx="1"/>
          </p:nvPr>
        </p:nvSpPr>
        <p:spPr>
          <a:xfrm>
            <a:off x="594000" y="1369219"/>
            <a:ext cx="3888000" cy="3096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nl-NL"/>
              <a:t>Wijzigingen VIAG 15 april 2024</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214C5878-C4A0-D640-BF8A-1DB3DCA32ACA}"/>
              </a:ext>
            </a:extLst>
          </p:cNvPr>
          <p:cNvSpPr>
            <a:spLocks noGrp="1"/>
          </p:cNvSpPr>
          <p:nvPr>
            <p:ph type="pic" idx="13"/>
          </p:nvPr>
        </p:nvSpPr>
        <p:spPr>
          <a:xfrm>
            <a:off x="4698000" y="1369219"/>
            <a:ext cx="3852000" cy="3096000"/>
          </a:xfrm>
          <a:solidFill>
            <a:schemeClr val="bg1">
              <a:lumMod val="85000"/>
            </a:schemeClr>
          </a:solidFill>
        </p:spPr>
        <p:txBody>
          <a:bodyPr lIns="360000" tIns="360000" rIns="36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Tree>
    <p:extLst>
      <p:ext uri="{BB962C8B-B14F-4D97-AF65-F5344CB8AC3E}">
        <p14:creationId xmlns:p14="http://schemas.microsoft.com/office/powerpoint/2010/main" val="1720544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 afbeelding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nl-NL"/>
              <a:t>Wijzigingen VIAG 15 april 2024</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
        <p:nvSpPr>
          <p:cNvPr id="8" name="Picture Placeholder 2">
            <a:extLst>
              <a:ext uri="{FF2B5EF4-FFF2-40B4-BE49-F238E27FC236}">
                <a16:creationId xmlns:a16="http://schemas.microsoft.com/office/drawing/2014/main" id="{B031CF3D-86D1-2D4F-98DE-B9C6AAB1A49E}"/>
              </a:ext>
            </a:extLst>
          </p:cNvPr>
          <p:cNvSpPr>
            <a:spLocks noGrp="1"/>
          </p:cNvSpPr>
          <p:nvPr>
            <p:ph type="pic" idx="13" hasCustomPrompt="1"/>
          </p:nvPr>
        </p:nvSpPr>
        <p:spPr>
          <a:xfrm>
            <a:off x="593999"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10" name="Picture Placeholder 2">
            <a:extLst>
              <a:ext uri="{FF2B5EF4-FFF2-40B4-BE49-F238E27FC236}">
                <a16:creationId xmlns:a16="http://schemas.microsoft.com/office/drawing/2014/main" id="{35E4186E-A141-4548-BB56-623E6D1F9E8A}"/>
              </a:ext>
            </a:extLst>
          </p:cNvPr>
          <p:cNvSpPr>
            <a:spLocks noGrp="1"/>
          </p:cNvSpPr>
          <p:nvPr>
            <p:ph type="pic" idx="14" hasCustomPrompt="1"/>
          </p:nvPr>
        </p:nvSpPr>
        <p:spPr>
          <a:xfrm>
            <a:off x="4698000" y="594000"/>
            <a:ext cx="3852000" cy="3956400"/>
          </a:xfrm>
          <a:solidFill>
            <a:schemeClr val="bg1">
              <a:lumMod val="85000"/>
            </a:schemeClr>
          </a:solidFill>
        </p:spPr>
        <p:txBody>
          <a:bodyPr lIns="720000" tIns="360000" rIns="72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2766124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en afbeelding">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594000" y="594000"/>
            <a:ext cx="7956000" cy="39564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5" name="Date Placeholder 4"/>
          <p:cNvSpPr>
            <a:spLocks noGrp="1"/>
          </p:cNvSpPr>
          <p:nvPr>
            <p:ph type="dt" sz="half" idx="10"/>
          </p:nvPr>
        </p:nvSpPr>
        <p:spPr/>
        <p:txBody>
          <a:bodyPr/>
          <a:lstStyle/>
          <a:p>
            <a:r>
              <a:rPr lang="nl-NL"/>
              <a:t>Wijzigingen VIAG 15 april 2024</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85662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beelding beeldvullend">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9144000" cy="51435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Tree>
    <p:extLst>
      <p:ext uri="{BB962C8B-B14F-4D97-AF65-F5344CB8AC3E}">
        <p14:creationId xmlns:p14="http://schemas.microsoft.com/office/powerpoint/2010/main" val="1884346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Titel bewerken</a:t>
            </a:r>
            <a:endParaRPr lang="en-US" dirty="0"/>
          </a:p>
        </p:txBody>
      </p:sp>
      <p:sp>
        <p:nvSpPr>
          <p:cNvPr id="3" name="Date Placeholder 2"/>
          <p:cNvSpPr>
            <a:spLocks noGrp="1"/>
          </p:cNvSpPr>
          <p:nvPr>
            <p:ph type="dt" sz="half" idx="10"/>
          </p:nvPr>
        </p:nvSpPr>
        <p:spPr/>
        <p:txBody>
          <a:bodyPr/>
          <a:lstStyle/>
          <a:p>
            <a:r>
              <a:rPr lang="nl-NL"/>
              <a:t>Wijzigingen VIAG 15 april 2024</a:t>
            </a:r>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5746412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nl-NL"/>
              <a:t>Wijzigingen VIAG 15 april 2024</a:t>
            </a:r>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762351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dirty="0"/>
              <a:t>Titel bewerken</a:t>
            </a:r>
            <a:endParaRPr lang="en-US" dirty="0"/>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subtitel te bewerken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a:t>Wijzigingen VIAG 15 april 2024</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dirty="0"/>
          </a:p>
        </p:txBody>
      </p:sp>
    </p:spTree>
    <p:extLst>
      <p:ext uri="{BB962C8B-B14F-4D97-AF65-F5344CB8AC3E}">
        <p14:creationId xmlns:p14="http://schemas.microsoft.com/office/powerpoint/2010/main" val="353731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dirty="0"/>
              <a:t>Titel bewerken</a:t>
            </a:r>
            <a:endParaRPr lang="en-US" dirty="0"/>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subtitel te bewerken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a:t>Wijzigingen VIAG 15 april 2024</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dirty="0"/>
          </a:p>
        </p:txBody>
      </p:sp>
    </p:spTree>
    <p:extLst>
      <p:ext uri="{BB962C8B-B14F-4D97-AF65-F5344CB8AC3E}">
        <p14:creationId xmlns:p14="http://schemas.microsoft.com/office/powerpoint/2010/main" val="2834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dia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dirty="0"/>
              <a:t>Titel bewerken</a:t>
            </a:r>
            <a:endParaRPr lang="en-US" dirty="0"/>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subtitel te bewerken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a:t>Wijzigingen VIAG 15 april 2024</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dirty="0"/>
          </a:p>
        </p:txBody>
      </p:sp>
    </p:spTree>
    <p:extLst>
      <p:ext uri="{BB962C8B-B14F-4D97-AF65-F5344CB8AC3E}">
        <p14:creationId xmlns:p14="http://schemas.microsoft.com/office/powerpoint/2010/main" val="1541333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2000" y="1656000"/>
            <a:ext cx="6840000" cy="1800000"/>
          </a:xfrm>
        </p:spPr>
        <p:txBody>
          <a:bodyPr anchor="b" anchorCtr="0"/>
          <a:lstStyle>
            <a:lvl1pPr algn="l">
              <a:defRPr sz="5000" b="1">
                <a:solidFill>
                  <a:schemeClr val="bg1"/>
                </a:solidFill>
              </a:defRPr>
            </a:lvl1pPr>
          </a:lstStyle>
          <a:p>
            <a:r>
              <a:rPr lang="nl-NL" dirty="0"/>
              <a:t>Titel bewerken</a:t>
            </a:r>
            <a:endParaRPr lang="en-US" dirty="0"/>
          </a:p>
        </p:txBody>
      </p:sp>
      <p:sp>
        <p:nvSpPr>
          <p:cNvPr id="3" name="Subtitle 2"/>
          <p:cNvSpPr>
            <a:spLocks noGrp="1"/>
          </p:cNvSpPr>
          <p:nvPr>
            <p:ph type="subTitle" idx="1" hasCustomPrompt="1"/>
          </p:nvPr>
        </p:nvSpPr>
        <p:spPr>
          <a:xfrm>
            <a:off x="1152000" y="3852000"/>
            <a:ext cx="6840000" cy="79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subtitel te bewerken</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nl-NL"/>
              <a:t>Wijzigingen VIAG 15 april 2024</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dirty="0"/>
          </a:p>
        </p:txBody>
      </p:sp>
    </p:spTree>
    <p:extLst>
      <p:ext uri="{BB962C8B-B14F-4D97-AF65-F5344CB8AC3E}">
        <p14:creationId xmlns:p14="http://schemas.microsoft.com/office/powerpoint/2010/main" val="1355513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met afbeel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0DD9C65-D00A-B64C-AC76-B68FCA7D8F8A}"/>
              </a:ext>
            </a:extLst>
          </p:cNvPr>
          <p:cNvSpPr>
            <a:spLocks noGrp="1"/>
          </p:cNvSpPr>
          <p:nvPr>
            <p:ph type="pic" idx="13" hasCustomPrompt="1"/>
          </p:nvPr>
        </p:nvSpPr>
        <p:spPr>
          <a:xfrm>
            <a:off x="594000" y="594000"/>
            <a:ext cx="7956000" cy="3099600"/>
          </a:xfrm>
          <a:solidFill>
            <a:schemeClr val="bg1">
              <a:lumMod val="85000"/>
            </a:schemeClr>
          </a:solidFill>
        </p:spPr>
        <p:txBody>
          <a:bodyPr lIns="1440000" tIns="360000" rIns="1440000" anchor="t"/>
          <a:lstStyle>
            <a:lvl1pPr marL="0" indent="0" algn="ctr">
              <a:lnSpc>
                <a:spcPts val="2000"/>
              </a:lnSpc>
              <a:spcBef>
                <a:spcPts val="0"/>
              </a:spcBef>
              <a:buNone/>
              <a:defRPr sz="1600">
                <a:solidFill>
                  <a:schemeClr val="bg1">
                    <a:lumMod val="6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dirty="0"/>
              <a:t>Sleep de afbeelding naar de tijdelijke aanduiding of klik op het pictogram als u een afbeelding wilt toevoegen</a:t>
            </a:r>
            <a:endParaRPr lang="en-US" dirty="0"/>
          </a:p>
        </p:txBody>
      </p:sp>
      <p:sp>
        <p:nvSpPr>
          <p:cNvPr id="2" name="Title 1"/>
          <p:cNvSpPr>
            <a:spLocks noGrp="1"/>
          </p:cNvSpPr>
          <p:nvPr>
            <p:ph type="ctrTitle" hasCustomPrompt="1"/>
          </p:nvPr>
        </p:nvSpPr>
        <p:spPr>
          <a:xfrm>
            <a:off x="1152000" y="2160000"/>
            <a:ext cx="6840000" cy="792000"/>
          </a:xfrm>
        </p:spPr>
        <p:txBody>
          <a:bodyPr anchor="b" anchorCtr="0"/>
          <a:lstStyle>
            <a:lvl1pPr algn="l">
              <a:defRPr sz="5000" b="1">
                <a:solidFill>
                  <a:schemeClr val="bg1"/>
                </a:solidFill>
              </a:defRPr>
            </a:lvl1pPr>
          </a:lstStyle>
          <a:p>
            <a:r>
              <a:rPr lang="nl-NL" dirty="0"/>
              <a:t>Titel bewerken</a:t>
            </a:r>
            <a:endParaRPr lang="en-US" dirty="0"/>
          </a:p>
        </p:txBody>
      </p:sp>
      <p:sp>
        <p:nvSpPr>
          <p:cNvPr id="3" name="Subtitle 2"/>
          <p:cNvSpPr>
            <a:spLocks noGrp="1"/>
          </p:cNvSpPr>
          <p:nvPr>
            <p:ph type="subTitle" idx="1" hasCustomPrompt="1"/>
          </p:nvPr>
        </p:nvSpPr>
        <p:spPr>
          <a:xfrm>
            <a:off x="1152000" y="3096000"/>
            <a:ext cx="6840000" cy="432000"/>
          </a:xfrm>
        </p:spPr>
        <p:txBody>
          <a:bodyPr anchor="t" anchorCtr="0"/>
          <a:lstStyle>
            <a:lvl1pPr marL="0" indent="0" algn="l">
              <a:lnSpc>
                <a:spcPct val="95000"/>
              </a:lnSpc>
              <a:buNone/>
              <a:defRPr sz="25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Klik om de subtitel te bewerken</a:t>
            </a:r>
            <a:endParaRPr lang="en-US" dirty="0"/>
          </a:p>
        </p:txBody>
      </p:sp>
      <p:sp>
        <p:nvSpPr>
          <p:cNvPr id="4" name="Date Placeholder 3"/>
          <p:cNvSpPr>
            <a:spLocks noGrp="1"/>
          </p:cNvSpPr>
          <p:nvPr>
            <p:ph type="dt" sz="half" idx="10"/>
          </p:nvPr>
        </p:nvSpPr>
        <p:spPr/>
        <p:txBody>
          <a:bodyPr/>
          <a:lstStyle/>
          <a:p>
            <a:r>
              <a:rPr lang="nl-NL"/>
              <a:t>Wijzigingen VIAG 15 april 2024</a:t>
            </a:r>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dirty="0"/>
          </a:p>
        </p:txBody>
      </p:sp>
    </p:spTree>
    <p:extLst>
      <p:ext uri="{BB962C8B-B14F-4D97-AF65-F5344CB8AC3E}">
        <p14:creationId xmlns:p14="http://schemas.microsoft.com/office/powerpoint/2010/main" val="2580317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et opsomm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Titel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r>
              <a:rPr lang="nl-NL"/>
              <a:t>Wijzigingen VIAG 15 april 2024</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3273265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met tek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Titel bewerken</a:t>
            </a:r>
            <a:endParaRPr lang="en-US" dirty="0"/>
          </a:p>
        </p:txBody>
      </p:sp>
      <p:sp>
        <p:nvSpPr>
          <p:cNvPr id="3" name="Content Placeholder 2"/>
          <p:cNvSpPr>
            <a:spLocks noGrp="1"/>
          </p:cNvSpPr>
          <p:nvPr>
            <p:ph idx="1" hasCustomPrompt="1"/>
          </p:nvPr>
        </p:nvSpPr>
        <p:spPr/>
        <p:txBody>
          <a:bodyPr/>
          <a:lstStyle>
            <a:lvl1pPr marL="0" indent="0">
              <a:buFontTx/>
              <a:buNone/>
              <a:defRPr/>
            </a:lvl1pPr>
            <a:lvl2pPr marL="0" indent="0">
              <a:buFontTx/>
              <a:buNone/>
              <a:defRPr/>
            </a:lvl2pPr>
            <a:lvl3pPr marL="0" indent="0">
              <a:buFontTx/>
              <a:buNone/>
              <a:defRPr/>
            </a:lvl3pPr>
            <a:lvl4pPr marL="0" indent="0">
              <a:buFontTx/>
              <a:buNone/>
              <a:defRPr/>
            </a:lvl4pPr>
            <a:lvl5pPr marL="0" indent="0">
              <a:buFontTx/>
              <a:buNone/>
              <a:defRPr/>
            </a:lvl5pPr>
          </a:lstStyle>
          <a:p>
            <a:pPr lvl="0"/>
            <a:r>
              <a:rPr lang="nl-NL" dirty="0"/>
              <a:t>Klik om de tekststijl van het model te bewerken</a:t>
            </a:r>
          </a:p>
        </p:txBody>
      </p:sp>
      <p:sp>
        <p:nvSpPr>
          <p:cNvPr id="4" name="Date Placeholder 3"/>
          <p:cNvSpPr>
            <a:spLocks noGrp="1"/>
          </p:cNvSpPr>
          <p:nvPr>
            <p:ph type="dt" sz="half" idx="10"/>
          </p:nvPr>
        </p:nvSpPr>
        <p:spPr/>
        <p:txBody>
          <a:bodyPr/>
          <a:lstStyle/>
          <a:p>
            <a:r>
              <a:rPr lang="nl-NL"/>
              <a:t>Wijzigingen VIAG 15 april 2024</a:t>
            </a:r>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77430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a:t>Titel bewerken</a:t>
            </a:r>
            <a:endParaRPr lang="en-US" dirty="0"/>
          </a:p>
        </p:txBody>
      </p:sp>
      <p:sp>
        <p:nvSpPr>
          <p:cNvPr id="3" name="Content Placeholder 2"/>
          <p:cNvSpPr>
            <a:spLocks noGrp="1"/>
          </p:cNvSpPr>
          <p:nvPr>
            <p:ph sz="half" idx="1"/>
          </p:nvPr>
        </p:nvSpPr>
        <p:spPr>
          <a:xfrm>
            <a:off x="594000" y="1369219"/>
            <a:ext cx="3888000" cy="3096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62000" y="1369219"/>
            <a:ext cx="3886200" cy="309600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r>
              <a:rPr lang="nl-NL"/>
              <a:t>Wijzigingen VIAG 15 april 2024</a:t>
            </a:r>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4F1411D-0280-154F-AEAC-4C20B7AA46B2}" type="slidenum">
              <a:rPr lang="nl-NL" smtClean="0"/>
              <a:t>‹nr.›</a:t>
            </a:fld>
            <a:endParaRPr lang="nl-NL"/>
          </a:p>
        </p:txBody>
      </p:sp>
    </p:spTree>
    <p:extLst>
      <p:ext uri="{BB962C8B-B14F-4D97-AF65-F5344CB8AC3E}">
        <p14:creationId xmlns:p14="http://schemas.microsoft.com/office/powerpoint/2010/main" val="1296857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54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000" y="558000"/>
            <a:ext cx="7200000" cy="720000"/>
          </a:xfrm>
          <a:prstGeom prst="rect">
            <a:avLst/>
          </a:prstGeom>
        </p:spPr>
        <p:txBody>
          <a:bodyPr vert="horz" lIns="0" tIns="0" rIns="0" bIns="0" rtlCol="0" anchor="t" anchorCtr="0">
            <a:noAutofit/>
          </a:bodyPr>
          <a:lstStyle/>
          <a:p>
            <a:r>
              <a:rPr lang="nl-NL" dirty="0"/>
              <a:t>Titel bewerken</a:t>
            </a:r>
            <a:endParaRPr lang="en-US" dirty="0"/>
          </a:p>
        </p:txBody>
      </p:sp>
      <p:sp>
        <p:nvSpPr>
          <p:cNvPr id="3" name="Text Placeholder 2"/>
          <p:cNvSpPr>
            <a:spLocks noGrp="1"/>
          </p:cNvSpPr>
          <p:nvPr>
            <p:ph type="body" idx="1"/>
          </p:nvPr>
        </p:nvSpPr>
        <p:spPr>
          <a:xfrm>
            <a:off x="612000" y="1512000"/>
            <a:ext cx="7956000" cy="3096000"/>
          </a:xfrm>
          <a:prstGeom prst="rect">
            <a:avLst/>
          </a:prstGeom>
        </p:spPr>
        <p:txBody>
          <a:bodyPr vert="horz" lIns="0" tIns="0" rIns="0" bIns="0" rtlCol="0" anchor="t" anchorCtr="0">
            <a:noAutofit/>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12418" y="4752000"/>
            <a:ext cx="1260000" cy="216000"/>
          </a:xfrm>
          <a:prstGeom prst="rect">
            <a:avLst/>
          </a:prstGeom>
        </p:spPr>
        <p:txBody>
          <a:bodyPr vert="horz" lIns="0" tIns="0" rIns="0" bIns="0" rtlCol="0" anchor="t" anchorCtr="0">
            <a:noAutofit/>
          </a:bodyPr>
          <a:lstStyle>
            <a:lvl1pPr algn="r">
              <a:defRPr sz="1000" i="1">
                <a:solidFill>
                  <a:schemeClr val="tx1"/>
                </a:solidFill>
              </a:defRPr>
            </a:lvl1pPr>
          </a:lstStyle>
          <a:p>
            <a:r>
              <a:rPr lang="nl-NL"/>
              <a:t>Wijzigingen VIAG 15 april 2024</a:t>
            </a:r>
          </a:p>
        </p:txBody>
      </p:sp>
      <p:sp>
        <p:nvSpPr>
          <p:cNvPr id="5" name="Footer Placeholder 4"/>
          <p:cNvSpPr>
            <a:spLocks noGrp="1"/>
          </p:cNvSpPr>
          <p:nvPr>
            <p:ph type="ftr" sz="quarter" idx="3"/>
          </p:nvPr>
        </p:nvSpPr>
        <p:spPr>
          <a:xfrm>
            <a:off x="594000" y="4752000"/>
            <a:ext cx="4320000" cy="216000"/>
          </a:xfrm>
          <a:prstGeom prst="rect">
            <a:avLst/>
          </a:prstGeom>
        </p:spPr>
        <p:txBody>
          <a:bodyPr vert="horz" lIns="0" tIns="0" rIns="0" bIns="0" rtlCol="0" anchor="t" anchorCtr="0">
            <a:noAutofit/>
          </a:bodyPr>
          <a:lstStyle>
            <a:lvl1pPr algn="l">
              <a:defRPr sz="900">
                <a:solidFill>
                  <a:schemeClr val="tx1"/>
                </a:solidFill>
              </a:defRPr>
            </a:lvl1pPr>
          </a:lstStyle>
          <a:p>
            <a:endParaRPr lang="nl-NL" dirty="0"/>
          </a:p>
        </p:txBody>
      </p:sp>
      <p:sp>
        <p:nvSpPr>
          <p:cNvPr id="6" name="Slide Number Placeholder 5"/>
          <p:cNvSpPr>
            <a:spLocks noGrp="1"/>
          </p:cNvSpPr>
          <p:nvPr>
            <p:ph type="sldNum" sz="quarter" idx="4"/>
          </p:nvPr>
        </p:nvSpPr>
        <p:spPr>
          <a:xfrm>
            <a:off x="8550000" y="4752000"/>
            <a:ext cx="360000" cy="216000"/>
          </a:xfrm>
          <a:prstGeom prst="rect">
            <a:avLst/>
          </a:prstGeom>
        </p:spPr>
        <p:txBody>
          <a:bodyPr vert="horz" lIns="0" tIns="0" rIns="0" bIns="0" rtlCol="0" anchor="t" anchorCtr="0">
            <a:noAutofit/>
          </a:bodyPr>
          <a:lstStyle>
            <a:lvl1pPr algn="r">
              <a:defRPr sz="1000" b="1">
                <a:solidFill>
                  <a:schemeClr val="tx1"/>
                </a:solidFill>
              </a:defRPr>
            </a:lvl1pPr>
          </a:lstStyle>
          <a:p>
            <a:fld id="{14F1411D-0280-154F-AEAC-4C20B7AA46B2}" type="slidenum">
              <a:rPr lang="nl-NL" smtClean="0"/>
              <a:pPr/>
              <a:t>‹nr.›</a:t>
            </a:fld>
            <a:endParaRPr lang="nl-NL" dirty="0"/>
          </a:p>
        </p:txBody>
      </p:sp>
    </p:spTree>
    <p:extLst>
      <p:ext uri="{BB962C8B-B14F-4D97-AF65-F5344CB8AC3E}">
        <p14:creationId xmlns:p14="http://schemas.microsoft.com/office/powerpoint/2010/main" val="622555708"/>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 id="2147483690" r:id="rId5"/>
    <p:sldLayoutId id="2147483684" r:id="rId6"/>
    <p:sldLayoutId id="2147483686" r:id="rId7"/>
    <p:sldLayoutId id="2147483674" r:id="rId8"/>
    <p:sldLayoutId id="2147483676" r:id="rId9"/>
    <p:sldLayoutId id="2147483691" r:id="rId10"/>
    <p:sldLayoutId id="2147483685" r:id="rId11"/>
    <p:sldLayoutId id="2147483683" r:id="rId12"/>
    <p:sldLayoutId id="2147483681" r:id="rId13"/>
    <p:sldLayoutId id="2147483678" r:id="rId14"/>
    <p:sldLayoutId id="2147483679" r:id="rId15"/>
  </p:sldLayoutIdLst>
  <p:hf hdr="0" ftr="0"/>
  <p:txStyles>
    <p:titleStyle>
      <a:lvl1pPr algn="l" defTabSz="685800" rtl="0" eaLnBrk="1" latinLnBrk="0" hangingPunct="1">
        <a:lnSpc>
          <a:spcPct val="95000"/>
        </a:lnSpc>
        <a:spcBef>
          <a:spcPct val="0"/>
        </a:spcBef>
        <a:buNone/>
        <a:defRPr sz="2500" b="1" kern="1200">
          <a:solidFill>
            <a:schemeClr val="accent3"/>
          </a:solidFill>
          <a:latin typeface="+mj-lt"/>
          <a:ea typeface="+mj-ea"/>
          <a:cs typeface="+mj-cs"/>
        </a:defRPr>
      </a:lvl1pPr>
    </p:titleStyle>
    <p:bodyStyle>
      <a:lvl1pPr marL="180000" indent="-180000" algn="l" defTabSz="685800" rtl="0" eaLnBrk="1" latinLnBrk="0" hangingPunct="1">
        <a:lnSpc>
          <a:spcPct val="110000"/>
        </a:lnSpc>
        <a:spcBef>
          <a:spcPts val="0"/>
        </a:spcBef>
        <a:buFont typeface="Arial" panose="020B0604020202020204" pitchFamily="34" charset="0"/>
        <a:buChar char="•"/>
        <a:defRPr sz="2000" kern="1200">
          <a:solidFill>
            <a:schemeClr val="tx1"/>
          </a:solidFill>
          <a:latin typeface="+mn-lt"/>
          <a:ea typeface="+mn-ea"/>
          <a:cs typeface="+mn-cs"/>
        </a:defRPr>
      </a:lvl1pPr>
      <a:lvl2pPr marL="360000" indent="-180000" algn="l" defTabSz="685800" rtl="0" eaLnBrk="1" latinLnBrk="0" hangingPunct="1">
        <a:lnSpc>
          <a:spcPct val="110000"/>
        </a:lnSpc>
        <a:spcBef>
          <a:spcPts val="0"/>
        </a:spcBef>
        <a:buClr>
          <a:schemeClr val="accent2"/>
        </a:buClr>
        <a:buFont typeface="Arial" panose="020B0604020202020204" pitchFamily="34" charset="0"/>
        <a:buChar char="•"/>
        <a:defRPr sz="2000" kern="1200">
          <a:solidFill>
            <a:schemeClr val="tx1"/>
          </a:solidFill>
          <a:latin typeface="+mn-lt"/>
          <a:ea typeface="+mn-ea"/>
          <a:cs typeface="+mn-cs"/>
        </a:defRPr>
      </a:lvl2pPr>
      <a:lvl3pPr marL="540000" indent="-180000" algn="l" defTabSz="685800" rtl="0" eaLnBrk="1" latinLnBrk="0" hangingPunct="1">
        <a:lnSpc>
          <a:spcPct val="110000"/>
        </a:lnSpc>
        <a:spcBef>
          <a:spcPts val="0"/>
        </a:spcBef>
        <a:buClr>
          <a:schemeClr val="accent4"/>
        </a:buClr>
        <a:buFont typeface="Arial" panose="020B0604020202020204" pitchFamily="34" charset="0"/>
        <a:buChar char="•"/>
        <a:defRPr sz="2000" kern="1200">
          <a:solidFill>
            <a:schemeClr val="tx1"/>
          </a:solidFill>
          <a:latin typeface="+mn-lt"/>
          <a:ea typeface="+mn-ea"/>
          <a:cs typeface="+mn-cs"/>
        </a:defRPr>
      </a:lvl3pPr>
      <a:lvl4pPr marL="720000" indent="-180000" algn="l" defTabSz="685800" rtl="0" eaLnBrk="1" latinLnBrk="0" hangingPunct="1">
        <a:lnSpc>
          <a:spcPct val="110000"/>
        </a:lnSpc>
        <a:spcBef>
          <a:spcPts val="0"/>
        </a:spcBef>
        <a:buClr>
          <a:schemeClr val="accent5"/>
        </a:buClr>
        <a:buFont typeface="Arial" panose="020B0604020202020204" pitchFamily="34" charset="0"/>
        <a:buChar char="•"/>
        <a:defRPr sz="2000" kern="1200">
          <a:solidFill>
            <a:schemeClr val="tx1"/>
          </a:solidFill>
          <a:latin typeface="+mn-lt"/>
          <a:ea typeface="+mn-ea"/>
          <a:cs typeface="+mn-cs"/>
        </a:defRPr>
      </a:lvl4pPr>
      <a:lvl5pPr marL="900000" indent="-180000" algn="l" defTabSz="685800" rtl="0" eaLnBrk="1" latinLnBrk="0" hangingPunct="1">
        <a:lnSpc>
          <a:spcPct val="110000"/>
        </a:lnSpc>
        <a:spcBef>
          <a:spcPts val="0"/>
        </a:spcBef>
        <a:buClr>
          <a:schemeClr val="accent6"/>
        </a:buClr>
        <a:buFont typeface="Arial" panose="020B0604020202020204" pitchFamily="34" charset="0"/>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757BA-863B-7A4D-9574-98A3D0AD3E67}"/>
              </a:ext>
            </a:extLst>
          </p:cNvPr>
          <p:cNvSpPr>
            <a:spLocks noGrp="1"/>
          </p:cNvSpPr>
          <p:nvPr>
            <p:ph type="ctrTitle"/>
          </p:nvPr>
        </p:nvSpPr>
        <p:spPr/>
        <p:txBody>
          <a:bodyPr/>
          <a:lstStyle/>
          <a:p>
            <a:r>
              <a:rPr lang="nl-NL" dirty="0"/>
              <a:t>Transitie VIAG 2025</a:t>
            </a:r>
          </a:p>
        </p:txBody>
      </p:sp>
      <p:sp>
        <p:nvSpPr>
          <p:cNvPr id="3" name="Ondertitel 2">
            <a:extLst>
              <a:ext uri="{FF2B5EF4-FFF2-40B4-BE49-F238E27FC236}">
                <a16:creationId xmlns:a16="http://schemas.microsoft.com/office/drawing/2014/main" id="{466C8F75-0F52-0245-A9B5-4A0D5EC36C1B}"/>
              </a:ext>
            </a:extLst>
          </p:cNvPr>
          <p:cNvSpPr>
            <a:spLocks noGrp="1"/>
          </p:cNvSpPr>
          <p:nvPr>
            <p:ph type="subTitle" idx="1"/>
          </p:nvPr>
        </p:nvSpPr>
        <p:spPr/>
        <p:txBody>
          <a:bodyPr/>
          <a:lstStyle/>
          <a:p>
            <a:r>
              <a:rPr lang="nl-NL" dirty="0"/>
              <a:t>De wijzigingen t.o.v. 15 april 2024</a:t>
            </a:r>
          </a:p>
        </p:txBody>
      </p:sp>
      <p:sp>
        <p:nvSpPr>
          <p:cNvPr id="5" name="Tijdelijke aanduiding voor dianummer 4">
            <a:extLst>
              <a:ext uri="{FF2B5EF4-FFF2-40B4-BE49-F238E27FC236}">
                <a16:creationId xmlns:a16="http://schemas.microsoft.com/office/drawing/2014/main" id="{35A746FF-9FC5-F8AE-3C46-DAB489C7EC2B}"/>
              </a:ext>
            </a:extLst>
          </p:cNvPr>
          <p:cNvSpPr>
            <a:spLocks noGrp="1"/>
          </p:cNvSpPr>
          <p:nvPr>
            <p:ph type="sldNum" sz="quarter" idx="12"/>
          </p:nvPr>
        </p:nvSpPr>
        <p:spPr/>
        <p:txBody>
          <a:bodyPr/>
          <a:lstStyle/>
          <a:p>
            <a:fld id="{14F1411D-0280-154F-AEAC-4C20B7AA46B2}" type="slidenum">
              <a:rPr lang="nl-NL" smtClean="0"/>
              <a:t>0</a:t>
            </a:fld>
            <a:endParaRPr lang="nl-NL" dirty="0"/>
          </a:p>
        </p:txBody>
      </p:sp>
    </p:spTree>
    <p:extLst>
      <p:ext uri="{BB962C8B-B14F-4D97-AF65-F5344CB8AC3E}">
        <p14:creationId xmlns:p14="http://schemas.microsoft.com/office/powerpoint/2010/main" val="3820317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9</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145196411"/>
              </p:ext>
            </p:extLst>
          </p:nvPr>
        </p:nvGraphicFramePr>
        <p:xfrm>
          <a:off x="449264" y="923774"/>
          <a:ext cx="7954962" cy="3682799"/>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9</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Stap 1a </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Tekstueel verduidelijkt waardoor deze leesbaarder is.</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VWI G-27 PE-leidingen en PE- en PVC-aansluitleidingen veilig knevelen in bestaande HD- en LD-netten</a:t>
                      </a:r>
                    </a:p>
                  </a:txBody>
                  <a:tcPr marL="87765" marR="87765"/>
                </a:tc>
                <a:extLst>
                  <a:ext uri="{0D108BD9-81ED-4DB2-BD59-A6C34878D82A}">
                    <a16:rowId xmlns:a16="http://schemas.microsoft.com/office/drawing/2014/main" val="2506047149"/>
                  </a:ext>
                </a:extLst>
              </a:tr>
              <a:tr h="449921">
                <a:tc>
                  <a:txBody>
                    <a:bodyPr/>
                    <a:lstStyle/>
                    <a:p>
                      <a:r>
                        <a:rPr lang="nl-NL" sz="1200" dirty="0">
                          <a:solidFill>
                            <a:schemeClr val="tx1"/>
                          </a:solidFill>
                        </a:rPr>
                        <a:t>Tekstaanpassing</a:t>
                      </a:r>
                    </a:p>
                  </a:txBody>
                  <a:tcPr marL="87765" marR="87765"/>
                </a:tc>
                <a:tc>
                  <a:txBody>
                    <a:bodyPr/>
                    <a:lstStyle/>
                    <a:p>
                      <a:r>
                        <a:rPr lang="nl-NL" sz="1200" strike="noStrike" dirty="0">
                          <a:solidFill>
                            <a:schemeClr val="tx1"/>
                          </a:solidFill>
                        </a:rPr>
                        <a:t>- </a:t>
                      </a:r>
                      <a:r>
                        <a:rPr lang="nl-NL" sz="1200" dirty="0"/>
                        <a:t>63mm vervangen door DN50.</a:t>
                      </a:r>
                      <a:endParaRPr lang="nl-NL" sz="1200" strike="noStrike" dirty="0">
                        <a:solidFill>
                          <a:schemeClr val="tx1"/>
                        </a:solidFill>
                      </a:endParaRPr>
                    </a:p>
                    <a:p>
                      <a:r>
                        <a:rPr lang="nl-NL" sz="1200" strike="noStrike" dirty="0">
                          <a:solidFill>
                            <a:schemeClr val="tx1"/>
                          </a:solidFill>
                        </a:rPr>
                        <a:t>- Bij het knevelen van een leiding met de diameter &gt; DN 50 of een hogedruk leiding moet een dubbele knevel worden toegepast.</a:t>
                      </a:r>
                    </a:p>
                    <a:p>
                      <a:r>
                        <a:rPr lang="nl-NL" sz="1200" strike="noStrike" dirty="0">
                          <a:solidFill>
                            <a:schemeClr val="tx1"/>
                          </a:solidFill>
                        </a:rPr>
                        <a:t>- Bij een lagedruk leiding met de diameter ≤ DN 50 mag de buis op één plaats worden gekneveld. Indien onvoldoende afsluiting wordt gerealiseerd, moet met een dubbele knevel worden gewerkt.</a:t>
                      </a:r>
                    </a:p>
                    <a:p>
                      <a:r>
                        <a:rPr lang="nl-NL" sz="1200" strike="noStrike" dirty="0">
                          <a:solidFill>
                            <a:schemeClr val="tx1"/>
                          </a:solidFill>
                        </a:rPr>
                        <a:t>- Verwijderd &gt; Bij een dubbele knevel moet op het leidingdeel tussen deze twee knevels een voorziening worden aangebracht waarmee het </a:t>
                      </a:r>
                      <a:r>
                        <a:rPr lang="nl-NL" sz="1200" strike="noStrike" dirty="0" err="1">
                          <a:solidFill>
                            <a:schemeClr val="tx1"/>
                          </a:solidFill>
                        </a:rPr>
                        <a:t>lekgas</a:t>
                      </a:r>
                      <a:r>
                        <a:rPr lang="nl-NL" sz="1200" strike="noStrike" dirty="0">
                          <a:solidFill>
                            <a:schemeClr val="tx1"/>
                          </a:solidFill>
                        </a:rPr>
                        <a:t> wordt afgevoerd (afgefakkeld/afgeblazen). </a:t>
                      </a:r>
                    </a:p>
                    <a:p>
                      <a:r>
                        <a:rPr lang="nl-NL" sz="1200" strike="noStrike" dirty="0">
                          <a:solidFill>
                            <a:schemeClr val="tx1"/>
                          </a:solidFill>
                        </a:rPr>
                        <a:t>- Het woord leidingmateriaal vervangen door knevellocatie(s).</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Inhoudelijk</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 behalve THP en BD</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10010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10</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4097124784"/>
              </p:ext>
            </p:extLst>
          </p:nvPr>
        </p:nvGraphicFramePr>
        <p:xfrm>
          <a:off x="595038" y="1113877"/>
          <a:ext cx="7954962" cy="2202489"/>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10</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VWI G-42 wordt het woord </a:t>
                      </a:r>
                      <a:r>
                        <a:rPr lang="nl-NL" sz="1200" dirty="0" err="1"/>
                        <a:t>gasreduceerstation</a:t>
                      </a:r>
                      <a:r>
                        <a:rPr lang="nl-NL" sz="1200" dirty="0"/>
                        <a:t> gebruikt, echter komt dit woord niet voor in de VIAG.</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VWI G-42 Grondafsluiters veilig bedienen in HD- en LD-netten en aansluitleidingen</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strike="noStrike" dirty="0">
                          <a:solidFill>
                            <a:schemeClr val="tx1"/>
                          </a:solidFill>
                        </a:rPr>
                        <a:t>Reduceerstation veranderd in Gasdrukregel- en meetstation</a:t>
                      </a:r>
                    </a:p>
                  </a:txBody>
                  <a:tcPr marL="87765" marR="87765"/>
                </a:tc>
                <a:extLst>
                  <a:ext uri="{0D108BD9-81ED-4DB2-BD59-A6C34878D82A}">
                    <a16:rowId xmlns:a16="http://schemas.microsoft.com/office/drawing/2014/main" val="3172112782"/>
                  </a:ext>
                </a:extLst>
              </a:tr>
              <a:tr h="289528">
                <a:tc>
                  <a:txBody>
                    <a:bodyPr/>
                    <a:lstStyle/>
                    <a:p>
                      <a:r>
                        <a:rPr lang="nl-NL" sz="1200" dirty="0"/>
                        <a:t>Inhoudelijk / Tekstueel</a:t>
                      </a:r>
                    </a:p>
                  </a:txBody>
                  <a:tcPr marL="87765" marR="87765"/>
                </a:tc>
                <a:tc>
                  <a:txBody>
                    <a:bodyPr/>
                    <a:lstStyle/>
                    <a:p>
                      <a:r>
                        <a:rPr lang="nl-NL" sz="1200" dirty="0"/>
                        <a:t>Tekstueel</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 behalve THP en BD</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11551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11</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1459898365"/>
              </p:ext>
            </p:extLst>
          </p:nvPr>
        </p:nvGraphicFramePr>
        <p:xfrm>
          <a:off x="595038" y="1113877"/>
          <a:ext cx="7954962" cy="2029600"/>
        </p:xfrm>
        <a:graphic>
          <a:graphicData uri="http://schemas.openxmlformats.org/drawingml/2006/table">
            <a:tbl>
              <a:tblPr firstRow="1" bandRow="1">
                <a:tableStyleId>{5C22544A-7EE6-4342-B048-85BDC9FD1C3A}</a:tableStyleId>
              </a:tblPr>
              <a:tblGrid>
                <a:gridCol w="1754462">
                  <a:extLst>
                    <a:ext uri="{9D8B030D-6E8A-4147-A177-3AD203B41FA5}">
                      <a16:colId xmlns:a16="http://schemas.microsoft.com/office/drawing/2014/main" val="432151024"/>
                    </a:ext>
                  </a:extLst>
                </a:gridCol>
                <a:gridCol w="6200500">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11</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Het ontbreken van “controle op dichtheid aan verbindingen waaraan gewerkt is” in de te nemen stappen.</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VWI G-51, G-52, G-53, G-54</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strike="noStrike" dirty="0">
                          <a:solidFill>
                            <a:schemeClr val="tx1"/>
                          </a:solidFill>
                        </a:rPr>
                        <a:t>Toegevoegd &gt; Controleer de verbindingen waar je aan gewerkt hebt op dichtheid.</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Inhoudelijk</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 behalve THP en BD</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99047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12</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1415611780"/>
              </p:ext>
            </p:extLst>
          </p:nvPr>
        </p:nvGraphicFramePr>
        <p:xfrm>
          <a:off x="495646" y="899503"/>
          <a:ext cx="7954962" cy="4048559"/>
        </p:xfrm>
        <a:graphic>
          <a:graphicData uri="http://schemas.openxmlformats.org/drawingml/2006/table">
            <a:tbl>
              <a:tblPr firstRow="1" bandRow="1">
                <a:tableStyleId>{5C22544A-7EE6-4342-B048-85BDC9FD1C3A}</a:tableStyleId>
              </a:tblPr>
              <a:tblGrid>
                <a:gridCol w="2552354">
                  <a:extLst>
                    <a:ext uri="{9D8B030D-6E8A-4147-A177-3AD203B41FA5}">
                      <a16:colId xmlns:a16="http://schemas.microsoft.com/office/drawing/2014/main" val="432151024"/>
                    </a:ext>
                  </a:extLst>
                </a:gridCol>
                <a:gridCol w="5402608">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12</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 G-51 t/m G-54 inhoudelijk aangepast op kruisverwijzingen.</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 G-52 in de VWI is opgenomen dat tijdens functionele inspectie geconstateerde gebreken onder voorwaarden met een mondelinge opdracht (DO) in opdracht mogen worden gegeven</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 G-54 Werkzaamheden ten behoeve van het uit bedrijf nemen van één enkele regelstraat zijn verduidelijkt.</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VWI G-51, G-52, G-53, G-54</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strike="noStrike">
                          <a:solidFill>
                            <a:schemeClr val="tx1"/>
                          </a:solidFill>
                        </a:rPr>
                        <a:t>G-52 </a:t>
                      </a:r>
                      <a:r>
                        <a:rPr lang="nl-NL" sz="1200" strike="noStrike" dirty="0">
                          <a:solidFill>
                            <a:schemeClr val="tx1"/>
                          </a:solidFill>
                        </a:rPr>
                        <a:t>Indien er tijdens een functionele inspectie gebreken aan de installatie worden geconstateerd kan hiervoor contact worden opgenomen met de WV. Deze kan met een directe mondelinge opdracht (DO) de reparatiewerkzaamheden tijdens of direct aansluitend aan de functionele inspectie in opdracht geven onder de volgende voorwaarden:</a:t>
                      </a:r>
                    </a:p>
                    <a:p>
                      <a:pPr marL="171450" indent="-171450">
                        <a:buFont typeface="Arial" panose="020B0604020202020204" pitchFamily="34" charset="0"/>
                        <a:buChar char="•"/>
                      </a:pPr>
                      <a:r>
                        <a:rPr lang="nl-NL" sz="1200" strike="noStrike" dirty="0">
                          <a:solidFill>
                            <a:schemeClr val="tx1"/>
                          </a:solidFill>
                        </a:rPr>
                        <a:t>Alleen tussen de inlaat- en uitlaatafsluiters van de regelstraat c.q. het gasstation nadat is vastgesteld dat deze afsluiten. </a:t>
                      </a:r>
                    </a:p>
                    <a:p>
                      <a:pPr marL="171450" indent="-171450">
                        <a:buFont typeface="Arial" panose="020B0604020202020204" pitchFamily="34" charset="0"/>
                        <a:buChar char="•"/>
                      </a:pPr>
                      <a:r>
                        <a:rPr lang="nl-NL" sz="1200" strike="noStrike" dirty="0">
                          <a:solidFill>
                            <a:schemeClr val="tx1"/>
                          </a:solidFill>
                        </a:rPr>
                        <a:t>De werkzaamheden worden in één arbeidsgang afgerond. Na afloop van de werkdag is de oorspronkelijke netconfiguratie weer hersteld. </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Inhoudelijk</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 behalve THP en BD</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88430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13</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20126139"/>
              </p:ext>
            </p:extLst>
          </p:nvPr>
        </p:nvGraphicFramePr>
        <p:xfrm>
          <a:off x="595038" y="1113877"/>
          <a:ext cx="7954962" cy="2029600"/>
        </p:xfrm>
        <a:graphic>
          <a:graphicData uri="http://schemas.openxmlformats.org/drawingml/2006/table">
            <a:tbl>
              <a:tblPr firstRow="1" bandRow="1">
                <a:tableStyleId>{5C22544A-7EE6-4342-B048-85BDC9FD1C3A}</a:tableStyleId>
              </a:tblPr>
              <a:tblGrid>
                <a:gridCol w="2021162">
                  <a:extLst>
                    <a:ext uri="{9D8B030D-6E8A-4147-A177-3AD203B41FA5}">
                      <a16:colId xmlns:a16="http://schemas.microsoft.com/office/drawing/2014/main" val="432151024"/>
                    </a:ext>
                  </a:extLst>
                </a:gridCol>
                <a:gridCol w="5933800">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13</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Aanpassing vanuit GVR t.a.v. bevoegdheid IV om medewerkers toegang tot het </a:t>
                      </a:r>
                      <a:r>
                        <a:rPr lang="nl-NL" sz="1200" dirty="0" err="1"/>
                        <a:t>Stipelexamen</a:t>
                      </a:r>
                      <a:r>
                        <a:rPr lang="nl-NL" sz="1200" dirty="0"/>
                        <a:t> te geven.</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Bijlage 12 (aanvullende uitvoeringsregels)</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b="0" i="0" u="none" strike="noStrike" kern="1200" baseline="0" dirty="0">
                          <a:solidFill>
                            <a:schemeClr val="dk1"/>
                          </a:solidFill>
                          <a:latin typeface="+mn-lt"/>
                          <a:ea typeface="+mn-ea"/>
                          <a:cs typeface="+mn-cs"/>
                        </a:rPr>
                        <a:t>IV bevoegdheid toegevoegd aan bijlage 12.	</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Tekstueel</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7360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1</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3256297727"/>
              </p:ext>
            </p:extLst>
          </p:nvPr>
        </p:nvGraphicFramePr>
        <p:xfrm>
          <a:off x="595038" y="1113877"/>
          <a:ext cx="7954962" cy="2029600"/>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1</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Harmoniseren woorden als Voortdurend, Ononderbroken, Onafgebroken, Continu in zowel VIAG als VWI’s.</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VIAG en VWI’s</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dirty="0">
                          <a:solidFill>
                            <a:schemeClr val="tx1"/>
                          </a:solidFill>
                        </a:rPr>
                        <a:t>Ononderbroken toegepast door gehele VIAG</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Tekstueel</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r>
                        <a:rPr lang="nl-NL" sz="1200" dirty="0"/>
                        <a:t>Alle aanwijzingen</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42427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3225286379"/>
              </p:ext>
            </p:extLst>
          </p:nvPr>
        </p:nvGraphicFramePr>
        <p:xfrm>
          <a:off x="595038" y="1113877"/>
          <a:ext cx="7954962" cy="2219759"/>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2</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Het woord afpersen wordt gebruikt. Dit moet "controleren op sterkte en/of dichtheid" worden.</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Artikel 6.4.3</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strike="noStrike" dirty="0">
                          <a:solidFill>
                            <a:schemeClr val="tx1"/>
                          </a:solidFill>
                        </a:rPr>
                        <a:t>Tekst aangepast:</a:t>
                      </a:r>
                      <a:br>
                        <a:rPr lang="nl-NL" sz="1200" strike="noStrike" dirty="0">
                          <a:solidFill>
                            <a:schemeClr val="tx1"/>
                          </a:solidFill>
                        </a:rPr>
                      </a:br>
                      <a:r>
                        <a:rPr lang="nl-NL" sz="1200" dirty="0"/>
                        <a:t>De deugdelijkheid van elk (of deel van een) gereedgekomen werk moet worden gecontroleerd op sterkte en/of dichtheid. </a:t>
                      </a:r>
                      <a:endParaRPr lang="nl-NL" sz="1200" strike="noStrike" dirty="0">
                        <a:solidFill>
                          <a:schemeClr val="tx1"/>
                        </a:solidFill>
                      </a:endParaRP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Tekstueel</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r>
                        <a:rPr lang="nl-NL" sz="1200" dirty="0"/>
                        <a:t>Alle aanwijzingen</a:t>
                      </a:r>
                    </a:p>
                  </a:txBody>
                  <a:tcPr marL="87765" marR="87765"/>
                </a:tc>
                <a:extLst>
                  <a:ext uri="{0D108BD9-81ED-4DB2-BD59-A6C34878D82A}">
                    <a16:rowId xmlns:a16="http://schemas.microsoft.com/office/drawing/2014/main" val="10005"/>
                  </a:ext>
                </a:extLst>
              </a:tr>
            </a:tbl>
          </a:graphicData>
        </a:graphic>
      </p:graphicFrame>
      <p:sp>
        <p:nvSpPr>
          <p:cNvPr id="6" name="Tijdelijke aanduiding voor dianummer 5">
            <a:extLst>
              <a:ext uri="{FF2B5EF4-FFF2-40B4-BE49-F238E27FC236}">
                <a16:creationId xmlns:a16="http://schemas.microsoft.com/office/drawing/2014/main" id="{BA1ECC34-9B9B-6E9B-DAEB-7907D885E99E}"/>
              </a:ext>
            </a:extLst>
          </p:cNvPr>
          <p:cNvSpPr>
            <a:spLocks noGrp="1"/>
          </p:cNvSpPr>
          <p:nvPr>
            <p:ph type="sldNum" sz="quarter" idx="12"/>
          </p:nvPr>
        </p:nvSpPr>
        <p:spPr/>
        <p:txBody>
          <a:bodyPr/>
          <a:lstStyle/>
          <a:p>
            <a:fld id="{14F1411D-0280-154F-AEAC-4C20B7AA46B2}" type="slidenum">
              <a:rPr lang="nl-NL" smtClean="0"/>
              <a:t>2</a:t>
            </a:fld>
            <a:endParaRPr lang="nl-NL"/>
          </a:p>
        </p:txBody>
      </p:sp>
    </p:spTree>
    <p:extLst>
      <p:ext uri="{BB962C8B-B14F-4D97-AF65-F5344CB8AC3E}">
        <p14:creationId xmlns:p14="http://schemas.microsoft.com/office/powerpoint/2010/main" val="581277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3</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3947424111"/>
              </p:ext>
            </p:extLst>
          </p:nvPr>
        </p:nvGraphicFramePr>
        <p:xfrm>
          <a:off x="595038" y="1113877"/>
          <a:ext cx="7954962" cy="2219759"/>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3</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Gasconcentratiemeter uniformeren met symbolen en tekst door de VWI’s.</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Een gasconcentratiemeter wordt gezien als gereedschap en is geen veiligheidsmiddel.</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VWI’s</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strike="noStrike" dirty="0">
                          <a:solidFill>
                            <a:schemeClr val="tx1"/>
                          </a:solidFill>
                        </a:rPr>
                        <a:t>Symbolen en teksten "gasconcentratiemeter" aangepast als zijnde gereedschap door gehele VIAG</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Tekstueel</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4836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7555"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4</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1228175110"/>
              </p:ext>
            </p:extLst>
          </p:nvPr>
        </p:nvGraphicFramePr>
        <p:xfrm>
          <a:off x="595038" y="1113877"/>
          <a:ext cx="7954962" cy="2768399"/>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4</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 Tekstueel verduidelijkt waardoor deze leesbaarder is. </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 Risico anders benoemd.</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 Titel aangepast.</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VWI G-01 / Bijlagen</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dirty="0">
                          <a:solidFill>
                            <a:schemeClr val="tx1"/>
                          </a:solidFill>
                        </a:rPr>
                        <a:t>Meerdere tekstuele aanpassingen;</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 </a:t>
                      </a:r>
                      <a:r>
                        <a:rPr lang="nl-NL" sz="1200" dirty="0"/>
                        <a:t>Titel aanpassing &gt; Leidingen Selecteren om veilig </a:t>
                      </a:r>
                      <a:r>
                        <a:rPr lang="nl-NL" sz="1200" dirty="0" err="1"/>
                        <a:t>gastechnische</a:t>
                      </a:r>
                      <a:r>
                        <a:rPr lang="nl-NL" sz="1200" dirty="0"/>
                        <a:t> werkzaamheden te kunnen uitvoeren.</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solidFill>
                            <a:schemeClr val="tx1"/>
                          </a:solidFill>
                        </a:rPr>
                        <a:t>- </a:t>
                      </a:r>
                      <a:r>
                        <a:rPr lang="nl-NL" sz="1200" dirty="0"/>
                        <a:t>Een vlamboog wordt als extra risico met maatregelen apart benoemd.</a:t>
                      </a:r>
                    </a:p>
                    <a:p>
                      <a:r>
                        <a:rPr lang="nl-NL" sz="1200" dirty="0">
                          <a:solidFill>
                            <a:schemeClr val="tx1"/>
                          </a:solidFill>
                        </a:rPr>
                        <a:t>- </a:t>
                      </a:r>
                      <a:r>
                        <a:rPr lang="nl-NL" sz="1200" dirty="0"/>
                        <a:t>Hand metaaldetector toegevoegd als veiligheidsmiddel.</a:t>
                      </a:r>
                      <a:endParaRPr lang="nl-NL" sz="1200" dirty="0">
                        <a:solidFill>
                          <a:schemeClr val="tx1"/>
                        </a:solidFill>
                      </a:endParaRP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Inhoudelijk</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6755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5</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526807793"/>
              </p:ext>
            </p:extLst>
          </p:nvPr>
        </p:nvGraphicFramePr>
        <p:xfrm>
          <a:off x="595038" y="1113877"/>
          <a:ext cx="7954962" cy="2402639"/>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5</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 Volgorde in stap 2C aangepast gezien de praktische uitvoering.</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 Datakabel wordt bij nieuwe situaties niet meer toegepast.</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VWI G-06 Gasmeters ≤ G25 veilig plaatsen, verwisselen of verwijderen</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pPr lvl="0"/>
                      <a:r>
                        <a:rPr lang="nl-NL" sz="1200" strike="noStrike" dirty="0">
                          <a:solidFill>
                            <a:schemeClr val="tx1"/>
                          </a:solidFill>
                        </a:rPr>
                        <a:t>- Stap 2A: tekstueel verwijderd &gt; monteer als dat nodig is, een datakabel van de gas- naar de E-meter.</a:t>
                      </a:r>
                    </a:p>
                    <a:p>
                      <a:pPr lvl="0"/>
                      <a:r>
                        <a:rPr lang="nl-NL" sz="1200" strike="noStrike" dirty="0">
                          <a:solidFill>
                            <a:schemeClr val="tx1"/>
                          </a:solidFill>
                        </a:rPr>
                        <a:t>- Tekstuele verduidelijking ten behoeve van het veilig ontluchten toegevoegd.</a:t>
                      </a:r>
                    </a:p>
                    <a:p>
                      <a:pPr lvl="0"/>
                      <a:r>
                        <a:rPr lang="nl-NL" sz="1200" strike="noStrike" dirty="0">
                          <a:solidFill>
                            <a:schemeClr val="tx1"/>
                          </a:solidFill>
                        </a:rPr>
                        <a:t>- Controle op gemaakte verbindingen doorgevoerd in gehele VWI.</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Tekstueel</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 behalve THP, VOP G-assistent en BD</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3092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6</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3644525825"/>
              </p:ext>
            </p:extLst>
          </p:nvPr>
        </p:nvGraphicFramePr>
        <p:xfrm>
          <a:off x="595038" y="1113877"/>
          <a:ext cx="7954962" cy="2768399"/>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6</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Het gebruik van de VWI G-16 binnen een raamopdracht is niet meer toestaan.</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 VWI G-16 Veilig werken aan bestaande gaszadels en aftakpunten onder druk in LD-netten (met gasuitstroming)</a:t>
                      </a:r>
                    </a:p>
                    <a:p>
                      <a:r>
                        <a:rPr lang="nl-NL" sz="1200" dirty="0"/>
                        <a:t>- Bijlage 7</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strike="noStrike" dirty="0">
                          <a:solidFill>
                            <a:schemeClr val="tx1"/>
                          </a:solidFill>
                        </a:rPr>
                        <a:t>Raamopdracht bij storingen verwijderd. Dit wordt vervangen door een mondelinge opdracht (DO). Proces ten behoeve van een mondeling werkplan tussen WV en monteur bij een storing of ongeplande uitvoering van de G-16 beschreven in de VWI.</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Inhoudelijk</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 behalve THP en BD</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75837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7</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3068442138"/>
              </p:ext>
            </p:extLst>
          </p:nvPr>
        </p:nvGraphicFramePr>
        <p:xfrm>
          <a:off x="595038" y="1113877"/>
          <a:ext cx="7954962" cy="2205201"/>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7</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De link naar de Dichtheidsbeproevingstool is aangepast</a:t>
                      </a:r>
                    </a:p>
                  </a:txBody>
                  <a:tcPr marL="87765" marR="87765"/>
                </a:tc>
                <a:extLst>
                  <a:ext uri="{0D108BD9-81ED-4DB2-BD59-A6C34878D82A}">
                    <a16:rowId xmlns:a16="http://schemas.microsoft.com/office/drawing/2014/main" val="1918464629"/>
                  </a:ext>
                </a:extLst>
              </a:tr>
              <a:tr h="255276">
                <a:tc>
                  <a:txBody>
                    <a:bodyPr/>
                    <a:lstStyle/>
                    <a:p>
                      <a:r>
                        <a:rPr lang="nl-NL" sz="1200" dirty="0"/>
                        <a:t>VIAG</a:t>
                      </a:r>
                    </a:p>
                  </a:txBody>
                  <a:tcPr marL="87765" marR="87765"/>
                </a:tc>
                <a:tc>
                  <a:txBody>
                    <a:bodyPr/>
                    <a:lstStyle/>
                    <a:p>
                      <a:r>
                        <a:rPr lang="nl-NL" sz="1200" dirty="0"/>
                        <a:t>VWI G-23 HD- en LD-leidingen en HD-aansluitleidingen veilig beproeven op dichtheid </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strike="noStrike" dirty="0">
                          <a:solidFill>
                            <a:schemeClr val="tx1"/>
                          </a:solidFill>
                        </a:rPr>
                        <a:t>Link aangepast.</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Tekstueel</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 behalve THP en BD</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87260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DE53E4-A874-F648-887F-BA2FC4A4F299}"/>
              </a:ext>
            </a:extLst>
          </p:cNvPr>
          <p:cNvSpPr>
            <a:spLocks noGrp="1"/>
          </p:cNvSpPr>
          <p:nvPr>
            <p:ph type="title"/>
          </p:nvPr>
        </p:nvSpPr>
        <p:spPr/>
        <p:txBody>
          <a:bodyPr/>
          <a:lstStyle/>
          <a:p>
            <a:r>
              <a:rPr lang="nl-NL" dirty="0"/>
              <a:t>VIAG wijziging</a:t>
            </a:r>
          </a:p>
        </p:txBody>
      </p:sp>
      <p:sp>
        <p:nvSpPr>
          <p:cNvPr id="4" name="Tijdelijke aanduiding voor datum 3">
            <a:extLst>
              <a:ext uri="{FF2B5EF4-FFF2-40B4-BE49-F238E27FC236}">
                <a16:creationId xmlns:a16="http://schemas.microsoft.com/office/drawing/2014/main" id="{62EAD80D-097F-A54F-AC4C-4DD679DA6C5D}"/>
              </a:ext>
            </a:extLst>
          </p:cNvPr>
          <p:cNvSpPr>
            <a:spLocks noGrp="1"/>
          </p:cNvSpPr>
          <p:nvPr>
            <p:ph type="dt" sz="half" idx="10"/>
          </p:nvPr>
        </p:nvSpPr>
        <p:spPr>
          <a:xfrm>
            <a:off x="7080929" y="4779600"/>
            <a:ext cx="1426141" cy="216000"/>
          </a:xfrm>
        </p:spPr>
        <p:txBody>
          <a:bodyPr/>
          <a:lstStyle/>
          <a:p>
            <a:r>
              <a:rPr lang="nl-NL" sz="800" dirty="0"/>
              <a:t>Wijzigingen VIAG 15 april 2025</a:t>
            </a:r>
          </a:p>
        </p:txBody>
      </p:sp>
      <p:sp>
        <p:nvSpPr>
          <p:cNvPr id="5" name="Tijdelijke aanduiding voor dianummer 4">
            <a:extLst>
              <a:ext uri="{FF2B5EF4-FFF2-40B4-BE49-F238E27FC236}">
                <a16:creationId xmlns:a16="http://schemas.microsoft.com/office/drawing/2014/main" id="{A4464216-D738-C04B-A68A-76022A48C0AD}"/>
              </a:ext>
            </a:extLst>
          </p:cNvPr>
          <p:cNvSpPr>
            <a:spLocks noGrp="1"/>
          </p:cNvSpPr>
          <p:nvPr>
            <p:ph type="sldNum" sz="quarter" idx="12"/>
          </p:nvPr>
        </p:nvSpPr>
        <p:spPr/>
        <p:txBody>
          <a:bodyPr/>
          <a:lstStyle/>
          <a:p>
            <a:fld id="{14F1411D-0280-154F-AEAC-4C20B7AA46B2}" type="slidenum">
              <a:rPr lang="nl-NL" smtClean="0"/>
              <a:t>8</a:t>
            </a:fld>
            <a:endParaRPr lang="nl-NL"/>
          </a:p>
        </p:txBody>
      </p:sp>
      <p:graphicFrame>
        <p:nvGraphicFramePr>
          <p:cNvPr id="13" name="Tijdelijke aanduiding voor inhoud 5">
            <a:extLst>
              <a:ext uri="{FF2B5EF4-FFF2-40B4-BE49-F238E27FC236}">
                <a16:creationId xmlns:a16="http://schemas.microsoft.com/office/drawing/2014/main" id="{94941282-8D5E-4293-9B57-5BF4C15FEE66}"/>
              </a:ext>
            </a:extLst>
          </p:cNvPr>
          <p:cNvGraphicFramePr>
            <a:graphicFrameLocks noGrp="1"/>
          </p:cNvGraphicFramePr>
          <p:nvPr>
            <p:ph idx="1"/>
            <p:extLst>
              <p:ext uri="{D42A27DB-BD31-4B8C-83A1-F6EECF244321}">
                <p14:modId xmlns:p14="http://schemas.microsoft.com/office/powerpoint/2010/main" val="1167668089"/>
              </p:ext>
            </p:extLst>
          </p:nvPr>
        </p:nvGraphicFramePr>
        <p:xfrm>
          <a:off x="595038" y="1113877"/>
          <a:ext cx="7954962" cy="2036879"/>
        </p:xfrm>
        <a:graphic>
          <a:graphicData uri="http://schemas.openxmlformats.org/drawingml/2006/table">
            <a:tbl>
              <a:tblPr firstRow="1" bandRow="1">
                <a:tableStyleId>{5C22544A-7EE6-4342-B048-85BDC9FD1C3A}</a:tableStyleId>
              </a:tblPr>
              <a:tblGrid>
                <a:gridCol w="2550983">
                  <a:extLst>
                    <a:ext uri="{9D8B030D-6E8A-4147-A177-3AD203B41FA5}">
                      <a16:colId xmlns:a16="http://schemas.microsoft.com/office/drawing/2014/main" val="432151024"/>
                    </a:ext>
                  </a:extLst>
                </a:gridCol>
                <a:gridCol w="5403979">
                  <a:extLst>
                    <a:ext uri="{9D8B030D-6E8A-4147-A177-3AD203B41FA5}">
                      <a16:colId xmlns:a16="http://schemas.microsoft.com/office/drawing/2014/main" val="4258119205"/>
                    </a:ext>
                  </a:extLst>
                </a:gridCol>
              </a:tblGrid>
              <a:tr h="0">
                <a:tc>
                  <a:txBody>
                    <a:bodyPr/>
                    <a:lstStyle/>
                    <a:p>
                      <a:r>
                        <a:rPr lang="nl-NL" sz="1200" dirty="0"/>
                        <a:t>Wijzigingsnummer</a:t>
                      </a:r>
                    </a:p>
                  </a:txBody>
                  <a:tcPr marL="87765" marR="87765"/>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sz="1200" dirty="0"/>
                        <a:t>8</a:t>
                      </a:r>
                    </a:p>
                  </a:txBody>
                  <a:tcPr marL="87765" marR="87765"/>
                </a:tc>
                <a:extLst>
                  <a:ext uri="{0D108BD9-81ED-4DB2-BD59-A6C34878D82A}">
                    <a16:rowId xmlns:a16="http://schemas.microsoft.com/office/drawing/2014/main" val="2696778226"/>
                  </a:ext>
                </a:extLst>
              </a:tr>
              <a:tr h="449921">
                <a:tc>
                  <a:txBody>
                    <a:bodyPr/>
                    <a:lstStyle/>
                    <a:p>
                      <a:r>
                        <a:rPr lang="nl-NL" sz="1200" dirty="0"/>
                        <a:t>Omschrijving</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Gelijktrekken beproeven zadel met opzetstuk voordat je aanboort met G-28 en G-29</a:t>
                      </a:r>
                    </a:p>
                  </a:txBody>
                  <a:tcPr marL="87765" marR="87765"/>
                </a:tc>
                <a:extLst>
                  <a:ext uri="{0D108BD9-81ED-4DB2-BD59-A6C34878D82A}">
                    <a16:rowId xmlns:a16="http://schemas.microsoft.com/office/drawing/2014/main" val="1918464629"/>
                  </a:ext>
                </a:extLst>
              </a:tr>
              <a:tr h="257968">
                <a:tc>
                  <a:txBody>
                    <a:bodyPr/>
                    <a:lstStyle/>
                    <a:p>
                      <a:r>
                        <a:rPr lang="nl-NL" sz="1200" dirty="0"/>
                        <a:t>VIAG</a:t>
                      </a:r>
                    </a:p>
                  </a:txBody>
                  <a:tcPr marL="87765" marR="87765"/>
                </a:tc>
                <a:tc>
                  <a:txBody>
                    <a:bodyPr/>
                    <a:lstStyle/>
                    <a:p>
                      <a:r>
                        <a:rPr lang="nl-NL" sz="1200" dirty="0"/>
                        <a:t>VWI G-24 Gasblazen in LD-leidingen veilig plaatsen en verwijderen</a:t>
                      </a:r>
                    </a:p>
                  </a:txBody>
                  <a:tcPr marL="87765" marR="87765"/>
                </a:tc>
                <a:extLst>
                  <a:ext uri="{0D108BD9-81ED-4DB2-BD59-A6C34878D82A}">
                    <a16:rowId xmlns:a16="http://schemas.microsoft.com/office/drawing/2014/main" val="2506047149"/>
                  </a:ext>
                </a:extLst>
              </a:tr>
              <a:tr h="449921">
                <a:tc>
                  <a:txBody>
                    <a:bodyPr/>
                    <a:lstStyle/>
                    <a:p>
                      <a:r>
                        <a:rPr lang="nl-NL" sz="1200" dirty="0"/>
                        <a:t>Tekstaanpassing</a:t>
                      </a:r>
                    </a:p>
                  </a:txBody>
                  <a:tcPr marL="87765" marR="87765"/>
                </a:tc>
                <a:tc>
                  <a:txBody>
                    <a:bodyPr/>
                    <a:lstStyle/>
                    <a:p>
                      <a:r>
                        <a:rPr lang="nl-NL" sz="1200" strike="noStrike" dirty="0">
                          <a:solidFill>
                            <a:schemeClr val="tx1"/>
                          </a:solidFill>
                        </a:rPr>
                        <a:t>Monteer de aanboorzadels of de aanboorbeugels op de leiding, beproef de gemaakte verbindingen op dichtheid en boor ze aan.</a:t>
                      </a:r>
                    </a:p>
                  </a:txBody>
                  <a:tcPr marL="87765" marR="87765"/>
                </a:tc>
                <a:extLst>
                  <a:ext uri="{0D108BD9-81ED-4DB2-BD59-A6C34878D82A}">
                    <a16:rowId xmlns:a16="http://schemas.microsoft.com/office/drawing/2014/main" val="3172112782"/>
                  </a:ext>
                </a:extLst>
              </a:tr>
              <a:tr h="299519">
                <a:tc>
                  <a:txBody>
                    <a:bodyPr/>
                    <a:lstStyle/>
                    <a:p>
                      <a:r>
                        <a:rPr lang="nl-NL" sz="1200" dirty="0"/>
                        <a:t>Inhoudelijk / Tekstueel</a:t>
                      </a:r>
                    </a:p>
                  </a:txBody>
                  <a:tcPr marL="87765" marR="87765"/>
                </a:tc>
                <a:tc>
                  <a:txBody>
                    <a:bodyPr/>
                    <a:lstStyle/>
                    <a:p>
                      <a:r>
                        <a:rPr lang="nl-NL" sz="1200" dirty="0"/>
                        <a:t>Inhoudelijk</a:t>
                      </a:r>
                    </a:p>
                  </a:txBody>
                  <a:tcPr marL="87765" marR="87765"/>
                </a:tc>
                <a:extLst>
                  <a:ext uri="{0D108BD9-81ED-4DB2-BD59-A6C34878D82A}">
                    <a16:rowId xmlns:a16="http://schemas.microsoft.com/office/drawing/2014/main" val="2265590238"/>
                  </a:ext>
                </a:extLst>
              </a:tr>
              <a:tr h="0">
                <a:tc>
                  <a:txBody>
                    <a:bodyPr/>
                    <a:lstStyle/>
                    <a:p>
                      <a:r>
                        <a:rPr lang="nl-NL" sz="1200" dirty="0"/>
                        <a:t>Bestemd voor:</a:t>
                      </a:r>
                    </a:p>
                  </a:txBody>
                  <a:tcPr marL="87765" marR="87765"/>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200" dirty="0"/>
                        <a:t>Alle aanwijzingen behalve THP en BD</a:t>
                      </a:r>
                    </a:p>
                  </a:txBody>
                  <a:tcPr marL="87765" marR="87765"/>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43465879"/>
      </p:ext>
    </p:extLst>
  </p:cSld>
  <p:clrMapOvr>
    <a:masterClrMapping/>
  </p:clrMapOvr>
</p:sld>
</file>

<file path=ppt/theme/theme1.xml><?xml version="1.0" encoding="utf-8"?>
<a:theme xmlns:a="http://schemas.openxmlformats.org/drawingml/2006/main" name="Office-thema">
  <a:themeElements>
    <a:clrScheme name="Netbeheer_Nederland_Kleuren">
      <a:dk1>
        <a:srgbClr val="000000"/>
      </a:dk1>
      <a:lt1>
        <a:srgbClr val="FFFFFF"/>
      </a:lt1>
      <a:dk2>
        <a:srgbClr val="002D41"/>
      </a:dk2>
      <a:lt2>
        <a:srgbClr val="939598"/>
      </a:lt2>
      <a:accent1>
        <a:srgbClr val="002D41"/>
      </a:accent1>
      <a:accent2>
        <a:srgbClr val="005F87"/>
      </a:accent2>
      <a:accent3>
        <a:srgbClr val="649BB9"/>
      </a:accent3>
      <a:accent4>
        <a:srgbClr val="00AA78"/>
      </a:accent4>
      <a:accent5>
        <a:srgbClr val="C8D75A"/>
      </a:accent5>
      <a:accent6>
        <a:srgbClr val="C8B49B"/>
      </a:accent6>
      <a:hlink>
        <a:srgbClr val="649BB9"/>
      </a:hlink>
      <a:folHlink>
        <a:srgbClr val="005F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tbeheer_Nederland_presentatie_proef_v2 [Alleen-lezen]" id="{D1A4FF37-76CA-4F5E-AA7B-070F0C680106}" vid="{897EDCED-2EF8-498C-A349-0614495A130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9A8B0A3166CA44A6FF23AE5D0A4D78" ma:contentTypeVersion="10" ma:contentTypeDescription="Create a new document." ma:contentTypeScope="" ma:versionID="ea8fd74e55447d3f1b23274e3c2ceeaf">
  <xsd:schema xmlns:xsd="http://www.w3.org/2001/XMLSchema" xmlns:xs="http://www.w3.org/2001/XMLSchema" xmlns:p="http://schemas.microsoft.com/office/2006/metadata/properties" xmlns:ns2="55b7730c-a206-4633-bedd-15fe88edbf03" xmlns:ns3="e4e9462a-eb2b-4640-9010-b5340cc07ec1" targetNamespace="http://schemas.microsoft.com/office/2006/metadata/properties" ma:root="true" ma:fieldsID="b70fcdf29b40a977aa4143bbdb8365ba" ns2:_="" ns3:_="">
    <xsd:import namespace="55b7730c-a206-4633-bedd-15fe88edbf03"/>
    <xsd:import namespace="e4e9462a-eb2b-4640-9010-b5340cc07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b7730c-a206-4633-bedd-15fe88edbf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e9462a-eb2b-4640-9010-b5340cc07ec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25A04A-0DCF-42B2-A908-997F91532019}">
  <ds:schemaRefs>
    <ds:schemaRef ds:uri="http://schemas.microsoft.com/sharepoint/v3/contenttype/forms"/>
  </ds:schemaRefs>
</ds:datastoreItem>
</file>

<file path=customXml/itemProps2.xml><?xml version="1.0" encoding="utf-8"?>
<ds:datastoreItem xmlns:ds="http://schemas.openxmlformats.org/officeDocument/2006/customXml" ds:itemID="{C1A15148-1257-4883-87FA-C0A7922DA8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b7730c-a206-4633-bedd-15fe88edbf03"/>
    <ds:schemaRef ds:uri="e4e9462a-eb2b-4640-9010-b5340cc07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CF2804A-16F2-4732-A0EE-4123B3A23B04}">
  <ds:schemaRefs>
    <ds:schemaRef ds:uri="http://purl.org/dc/elements/1.1/"/>
    <ds:schemaRef ds:uri="http://schemas.microsoft.com/office/2006/documentManagement/types"/>
    <ds:schemaRef ds:uri="55b7730c-a206-4633-bedd-15fe88edbf03"/>
    <ds:schemaRef ds:uri="http://purl.org/dc/term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e4e9462a-eb2b-4640-9010-b5340cc07ec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Netbeheer_Nederland_presentatie_def</Template>
  <TotalTime>2513</TotalTime>
  <Words>1103</Words>
  <Application>Microsoft Office PowerPoint</Application>
  <PresentationFormat>Diavoorstelling (16:9)</PresentationFormat>
  <Paragraphs>217</Paragraphs>
  <Slides>14</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14</vt:i4>
      </vt:variant>
    </vt:vector>
  </HeadingPairs>
  <TitlesOfParts>
    <vt:vector size="17" baseType="lpstr">
      <vt:lpstr>Arial</vt:lpstr>
      <vt:lpstr>Calibri</vt:lpstr>
      <vt:lpstr>Office-thema</vt:lpstr>
      <vt:lpstr>Transitie VIAG 2025</vt:lpstr>
      <vt:lpstr>VIAG wijziging</vt:lpstr>
      <vt:lpstr>VIAG wijziging</vt:lpstr>
      <vt:lpstr>VIAG wijziging</vt:lpstr>
      <vt:lpstr>VIAG wijziging</vt:lpstr>
      <vt:lpstr>VIAG wijziging</vt:lpstr>
      <vt:lpstr>VIAG wijziging</vt:lpstr>
      <vt:lpstr>VIAG wijziging</vt:lpstr>
      <vt:lpstr>VIAG wijziging</vt:lpstr>
      <vt:lpstr>VIAG wijziging</vt:lpstr>
      <vt:lpstr>VIAG wijziging</vt:lpstr>
      <vt:lpstr>VIAG wijziging</vt:lpstr>
      <vt:lpstr>VIAG wijziging</vt:lpstr>
      <vt:lpstr>VIAG wijziging</vt:lpstr>
    </vt:vector>
  </TitlesOfParts>
  <Manager/>
  <Company>Netbeheer Nederland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Ferry de Roo</dc:creator>
  <cp:keywords/>
  <dc:description>Netbeheer Nederland - versie 1 - junl 2018
Ontwerp: Ontwerpwerk
Template: Ton Persoon</dc:description>
  <cp:lastModifiedBy>Ferry de Roo</cp:lastModifiedBy>
  <cp:revision>79</cp:revision>
  <dcterms:created xsi:type="dcterms:W3CDTF">2018-08-13T13:12:13Z</dcterms:created>
  <dcterms:modified xsi:type="dcterms:W3CDTF">2024-12-18T14:12:25Z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0x0101004B9A8B0A3166CA44A6FF23AE5D0A4D78</vt:lpwstr>
  </property>
</Properties>
</file>