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  <p:sldMasterId id="2147483694" r:id="rId5"/>
  </p:sldMasterIdLst>
  <p:notesMasterIdLst>
    <p:notesMasterId r:id="rId19"/>
  </p:notesMasterIdLst>
  <p:sldIdLst>
    <p:sldId id="257" r:id="rId6"/>
    <p:sldId id="515" r:id="rId7"/>
    <p:sldId id="596" r:id="rId8"/>
    <p:sldId id="597" r:id="rId9"/>
    <p:sldId id="517" r:id="rId10"/>
    <p:sldId id="576" r:id="rId11"/>
    <p:sldId id="518" r:id="rId12"/>
    <p:sldId id="599" r:id="rId13"/>
    <p:sldId id="594" r:id="rId14"/>
    <p:sldId id="600" r:id="rId15"/>
    <p:sldId id="603" r:id="rId16"/>
    <p:sldId id="602" r:id="rId17"/>
    <p:sldId id="601" r:id="rId18"/>
  </p:sldIdLst>
  <p:sldSz cx="9144000" cy="5143500" type="screen16x9"/>
  <p:notesSz cx="6797675" cy="9926638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C06F288F-6ADD-4F4C-AFFF-5195245B5DF7}">
          <p14:sldIdLst>
            <p14:sldId id="257"/>
            <p14:sldId id="515"/>
            <p14:sldId id="596"/>
            <p14:sldId id="597"/>
            <p14:sldId id="517"/>
            <p14:sldId id="576"/>
            <p14:sldId id="518"/>
            <p14:sldId id="599"/>
            <p14:sldId id="594"/>
            <p14:sldId id="600"/>
            <p14:sldId id="603"/>
            <p14:sldId id="602"/>
            <p14:sldId id="60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22" userDrawn="1">
          <p15:clr>
            <a:srgbClr val="A4A3A4"/>
          </p15:clr>
        </p15:guide>
        <p15:guide id="2" pos="204" userDrawn="1">
          <p15:clr>
            <a:srgbClr val="A4A3A4"/>
          </p15:clr>
        </p15:guide>
        <p15:guide id="3" orient="horz" pos="3026" userDrawn="1">
          <p15:clr>
            <a:srgbClr val="A4A3A4"/>
          </p15:clr>
        </p15:guide>
        <p15:guide id="4" orient="horz" pos="1234" userDrawn="1">
          <p15:clr>
            <a:srgbClr val="A4A3A4"/>
          </p15:clr>
        </p15:guide>
        <p15:guide id="5" pos="555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osliga, Franke" initials="GF" lastIdx="18" clrIdx="0"/>
  <p:cmAuthor id="2" name="Wesseling, Roger" initials="WR" lastIdx="3" clrIdx="1"/>
  <p:cmAuthor id="3" name="Marcel Hazenberg" initials="MHH" lastIdx="1" clrIdx="2"/>
  <p:cmAuthor id="4" name="Marcel Hazenberg" initials="MH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8" autoAdjust="0"/>
    <p:restoredTop sz="95758" autoAdjust="0"/>
  </p:normalViewPr>
  <p:slideViewPr>
    <p:cSldViewPr snapToGrid="0" snapToObjects="1">
      <p:cViewPr varScale="1">
        <p:scale>
          <a:sx n="135" d="100"/>
          <a:sy n="135" d="100"/>
        </p:scale>
        <p:origin x="180" y="114"/>
      </p:cViewPr>
      <p:guideLst>
        <p:guide orient="horz" pos="622"/>
        <p:guide pos="204"/>
        <p:guide orient="horz" pos="3026"/>
        <p:guide orient="horz" pos="1234"/>
        <p:guide pos="55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5C8E77-F56C-DA43-913A-7AAADDE396DE}" type="datetimeFigureOut">
              <a:rPr lang="nl-NL" smtClean="0"/>
              <a:t>26-11-2024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377256-90A7-7A4C-86C5-2966E1F96598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8697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accent2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accent3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2885-81A4-7E4A-9EB9-8645B26D91AA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345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00" y="1369219"/>
            <a:ext cx="3888000" cy="30960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42941-6F99-D040-8F29-7ED7EE3A34DC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214C5878-C4A0-D640-BF8A-1DB3DCA32ACA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4698000" y="1369219"/>
            <a:ext cx="3852000" cy="3096000"/>
          </a:xfrm>
          <a:solidFill>
            <a:schemeClr val="bg1">
              <a:lumMod val="85000"/>
            </a:schemeClr>
          </a:solidFill>
        </p:spPr>
        <p:txBody>
          <a:bodyPr lIns="360000" tIns="360000" rIns="36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Klik op het pictogram als u een afbeelding wilt toevoegen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54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afbeelding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27CCE-2ACD-A044-AE64-B908039BD407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031CF3D-86D1-2D4F-98DE-B9C6AAB1A49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93999" y="594000"/>
            <a:ext cx="3852000" cy="3956400"/>
          </a:xfrm>
          <a:solidFill>
            <a:schemeClr val="bg1">
              <a:lumMod val="85000"/>
            </a:schemeClr>
          </a:solidFill>
        </p:spPr>
        <p:txBody>
          <a:bodyPr lIns="720000" tIns="360000" rIns="72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35E4186E-A141-4548-BB56-623E6D1F9E8A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4698000" y="594000"/>
            <a:ext cx="3852000" cy="3956400"/>
          </a:xfrm>
          <a:solidFill>
            <a:schemeClr val="bg1">
              <a:lumMod val="85000"/>
            </a:schemeClr>
          </a:solidFill>
        </p:spPr>
        <p:txBody>
          <a:bodyPr lIns="720000" tIns="360000" rIns="72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4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94000" y="594000"/>
            <a:ext cx="7956000" cy="3956400"/>
          </a:xfrm>
          <a:solidFill>
            <a:schemeClr val="bg1">
              <a:lumMod val="85000"/>
            </a:schemeClr>
          </a:solidFill>
        </p:spPr>
        <p:txBody>
          <a:bodyPr lIns="1440000" tIns="360000" rIns="144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C10E0-B4D0-3645-9F10-D9A496601F8F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6629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beeldvull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5143500"/>
          </a:xfrm>
          <a:solidFill>
            <a:schemeClr val="bg1">
              <a:lumMod val="85000"/>
            </a:schemeClr>
          </a:solidFill>
        </p:spPr>
        <p:txBody>
          <a:bodyPr lIns="1440000" tIns="360000" rIns="144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346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D7AA1-29AB-6B4A-A487-8016E4579512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4641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A0C6F-6B62-DA4B-BC35-AA6541961640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62351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92381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14306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7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45716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6715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369219"/>
            <a:ext cx="386715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2304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988073" y="1712163"/>
            <a:ext cx="3887788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63277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99D3ADA-7C92-B545-97A5-3DB2C3F9DF61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7319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33899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096406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788" y="740570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2121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788" y="740570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13255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0" y="1268016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75525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5424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B159CA-392D-974C-BEF8-71E0AD67993A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48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69F6E6F-AE20-E343-AC79-F467406CF703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1333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1656000"/>
            <a:ext cx="6840000" cy="1800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852000"/>
            <a:ext cx="6840000" cy="79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EF62F0E-AAAE-6E49-913E-0D716B19E626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551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70DD9C65-D00A-B64C-AC76-B68FCA7D8F8A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94000" y="594000"/>
            <a:ext cx="7956000" cy="3099600"/>
          </a:xfrm>
          <a:solidFill>
            <a:schemeClr val="bg1">
              <a:lumMod val="85000"/>
            </a:schemeClr>
          </a:solidFill>
        </p:spPr>
        <p:txBody>
          <a:bodyPr lIns="1440000" tIns="360000" rIns="1440000" anchor="t"/>
          <a:lstStyle>
            <a:lvl1pPr marL="0" indent="0" algn="ctr">
              <a:lnSpc>
                <a:spcPts val="2000"/>
              </a:lnSpc>
              <a:spcBef>
                <a:spcPts val="0"/>
              </a:spcBef>
              <a:buNone/>
              <a:defRPr sz="1600">
                <a:solidFill>
                  <a:schemeClr val="bg1">
                    <a:lumMod val="65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dirty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000" y="2160000"/>
            <a:ext cx="6840000" cy="792000"/>
          </a:xfrm>
        </p:spPr>
        <p:txBody>
          <a:bodyPr anchor="b" anchorCtr="0"/>
          <a:lstStyle>
            <a:lvl1pPr algn="l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2000" y="3096000"/>
            <a:ext cx="6840000" cy="432000"/>
          </a:xfrm>
        </p:spPr>
        <p:txBody>
          <a:bodyPr anchor="t" anchorCtr="0"/>
          <a:lstStyle>
            <a:lvl1pPr marL="0" indent="0" algn="l">
              <a:lnSpc>
                <a:spcPct val="95000"/>
              </a:lnSpc>
              <a:buNone/>
              <a:defRPr sz="25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dirty="0"/>
              <a:t>Klik om de subtitel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564DF-BCC6-6148-AAD4-89E31691019C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0317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met opsomm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708331-A7C9-6744-A94D-DB70EC8F1AB8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3265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m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/>
            </a:lvl5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CE49-FFF8-1C43-8BBF-BCB42754E36F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7430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000" y="1369219"/>
            <a:ext cx="3888000" cy="30960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000" y="1369219"/>
            <a:ext cx="3886200" cy="30960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6ADA-1C70-2A45-920B-A0F797E63570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F1411D-0280-154F-AEAC-4C20B7AA46B2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685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00" y="558000"/>
            <a:ext cx="7200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512000"/>
            <a:ext cx="7956000" cy="309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2418" y="4752000"/>
            <a:ext cx="1260000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000" i="1">
                <a:solidFill>
                  <a:schemeClr val="tx1"/>
                </a:solidFill>
              </a:defRPr>
            </a:lvl1pPr>
          </a:lstStyle>
          <a:p>
            <a:fld id="{1A407F83-03DD-1B42-ADB0-AC23C3859D53}" type="datetime2">
              <a:rPr lang="nl-NL" smtClean="0"/>
              <a:t>dinsdag 26 november 2024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000" y="4752000"/>
            <a:ext cx="4320000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50000" y="4752000"/>
            <a:ext cx="360000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14F1411D-0280-154F-AEAC-4C20B7AA46B2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255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  <p:sldLayoutId id="2147483688" r:id="rId3"/>
    <p:sldLayoutId id="2147483689" r:id="rId4"/>
    <p:sldLayoutId id="2147483690" r:id="rId5"/>
    <p:sldLayoutId id="2147483684" r:id="rId6"/>
    <p:sldLayoutId id="2147483686" r:id="rId7"/>
    <p:sldLayoutId id="2147483674" r:id="rId8"/>
    <p:sldLayoutId id="2147483676" r:id="rId9"/>
    <p:sldLayoutId id="2147483691" r:id="rId10"/>
    <p:sldLayoutId id="2147483685" r:id="rId11"/>
    <p:sldLayoutId id="2147483683" r:id="rId12"/>
    <p:sldLayoutId id="2147483681" r:id="rId13"/>
    <p:sldLayoutId id="2147483678" r:id="rId14"/>
    <p:sldLayoutId id="2147483679" r:id="rId15"/>
  </p:sldLayoutIdLst>
  <p:hf hdr="0" ftr="0"/>
  <p:txStyles>
    <p:titleStyle>
      <a:lvl1pPr algn="l" defTabSz="685800" rtl="0" eaLnBrk="1" latinLnBrk="0" hangingPunct="1">
        <a:lnSpc>
          <a:spcPct val="95000"/>
        </a:lnSpc>
        <a:spcBef>
          <a:spcPct val="0"/>
        </a:spcBef>
        <a:buNone/>
        <a:defRPr sz="2500" b="1" kern="120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6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4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900000" indent="-180000" algn="l" defTabSz="685800" rtl="0" eaLnBrk="1" latinLnBrk="0" hangingPunct="1">
        <a:lnSpc>
          <a:spcPct val="110000"/>
        </a:lnSpc>
        <a:spcBef>
          <a:spcPts val="0"/>
        </a:spcBef>
        <a:buClr>
          <a:schemeClr val="accent6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n-NO"/>
              <a:t>GSA DT overleg: 29 September 2017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DF1CE-2D1A-4F02-ADA1-7FD6B6B18FF5}" type="slidenum">
              <a:rPr lang="nl-NL" smtClean="0"/>
              <a:t>‹nr.›</a:t>
            </a:fld>
            <a:endParaRPr lang="nl-NL" dirty="0"/>
          </a:p>
        </p:txBody>
      </p:sp>
      <p:pic>
        <p:nvPicPr>
          <p:cNvPr id="7" name="Afbeelding 6" descr="Stedin_Corporate presentatie_LR#23_WIJZE_P_1-1.png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" y="4626931"/>
            <a:ext cx="9146821" cy="516569"/>
          </a:xfrm>
          <a:prstGeom prst="rect">
            <a:avLst/>
          </a:prstGeom>
        </p:spPr>
      </p:pic>
      <p:sp>
        <p:nvSpPr>
          <p:cNvPr id="10" name="Titel 1"/>
          <p:cNvSpPr txBox="1">
            <a:spLocks/>
          </p:cNvSpPr>
          <p:nvPr userDrawn="1"/>
        </p:nvSpPr>
        <p:spPr>
          <a:xfrm>
            <a:off x="519789" y="340389"/>
            <a:ext cx="7994650" cy="39528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l-NL" sz="1350" dirty="0"/>
          </a:p>
        </p:txBody>
      </p:sp>
    </p:spTree>
    <p:extLst>
      <p:ext uri="{BB962C8B-B14F-4D97-AF65-F5344CB8AC3E}">
        <p14:creationId xmlns:p14="http://schemas.microsoft.com/office/powerpoint/2010/main" val="18454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757BA-863B-7A4D-9574-98A3D0AD3E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173" y="1839366"/>
            <a:ext cx="6297578" cy="2395749"/>
          </a:xfrm>
        </p:spPr>
        <p:txBody>
          <a:bodyPr anchor="t"/>
          <a:lstStyle/>
          <a:p>
            <a:pPr algn="ctr">
              <a:tabLst>
                <a:tab pos="896938" algn="l"/>
              </a:tabLst>
            </a:pPr>
            <a:r>
              <a:rPr lang="nl-NL" sz="4000" dirty="0"/>
              <a:t>Wijzigingslijst presentatie BEI-BHS</a:t>
            </a:r>
            <a:br>
              <a:rPr lang="en-US" sz="2000" dirty="0"/>
            </a:br>
            <a:br>
              <a:rPr lang="en-US" sz="2000" dirty="0"/>
            </a:br>
            <a:br>
              <a:rPr lang="en-US" sz="12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BEI-BHS </a:t>
            </a:r>
            <a:r>
              <a:rPr lang="en-US" sz="1400" b="0" dirty="0" err="1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versie</a:t>
            </a: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 15 April 2025</a:t>
            </a:r>
            <a:b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b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De </a:t>
            </a:r>
            <a:r>
              <a:rPr lang="en-US" sz="1400" b="0" dirty="0" err="1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wijzigingen</a:t>
            </a: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400" b="0" dirty="0" err="1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t.o.v</a:t>
            </a:r>
            <a:r>
              <a:rPr lang="en-US" sz="1400" b="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. 15 April 2024</a:t>
            </a:r>
            <a:endParaRPr lang="nl-NL" sz="1400" b="0" dirty="0">
              <a:solidFill>
                <a:schemeClr val="accent3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Tijdelijke aanduiding voor datum 3">
            <a:extLst>
              <a:ext uri="{FF2B5EF4-FFF2-40B4-BE49-F238E27FC236}">
                <a16:creationId xmlns:a16="http://schemas.microsoft.com/office/drawing/2014/main" id="{A7CB2E87-26EF-F44A-9F60-031D63AA9001}"/>
              </a:ext>
            </a:extLst>
          </p:cNvPr>
          <p:cNvSpPr txBox="1">
            <a:spLocks/>
          </p:cNvSpPr>
          <p:nvPr/>
        </p:nvSpPr>
        <p:spPr>
          <a:xfrm>
            <a:off x="1151999" y="4710262"/>
            <a:ext cx="6629926" cy="29947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nl-NL"/>
            </a:defPPr>
            <a:lvl1pPr marL="0" algn="r" defTabSz="685800" rtl="0" eaLnBrk="1" latinLnBrk="0" hangingPunct="1">
              <a:defRPr sz="10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l-NL" sz="800" dirty="0"/>
          </a:p>
        </p:txBody>
      </p:sp>
    </p:spTree>
    <p:extLst>
      <p:ext uri="{BB962C8B-B14F-4D97-AF65-F5344CB8AC3E}">
        <p14:creationId xmlns:p14="http://schemas.microsoft.com/office/powerpoint/2010/main" val="382031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BCBC7-0D11-188F-0756-79C789AE1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5532BAE2-439D-6710-02E6-F8F2161A62F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VWI’s - algemeen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EBD16A22-D88C-F35F-8C76-17558FD63164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5401514"/>
              </p:ext>
            </p:extLst>
          </p:nvPr>
        </p:nvGraphicFramePr>
        <p:xfrm>
          <a:off x="1743254" y="1775460"/>
          <a:ext cx="5630729" cy="245745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8838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21891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gebruik van de woorden diameter en doorsnede wordt door elkaar gehaald in de documenten daar waar het dwarsoppervlak van een ader wordt bedoeld.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Algemeen – VWI’s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VWI’s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Daar waar het dwarsoppervlak van een ader wordt bedoeld zal de tekst worden gewijzigd in diameter.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  <a:endParaRPr lang="nl-NL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80161190-D461-4792-CD0A-8665730BB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3532391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258E7-3F5E-7638-0C27-55DAADE5A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2D498FA5-3518-0DE2-5FE2-EDD9D5210CB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 104 - 204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65D4721C-2D09-472B-C560-CDFC2235E326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743254" y="1775460"/>
          <a:ext cx="5630729" cy="204597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8838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21891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Als er gebruik wordt gemaakt van een </a:t>
                      </a:r>
                      <a:r>
                        <a:rPr lang="nl-NL" sz="135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realtime</a:t>
                      </a:r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beeld verbinding dan kijkt een VP op afstand mee met de veiligheidsmaatregelen die de AVP </a:t>
                      </a:r>
                      <a:r>
                        <a:rPr lang="nl-NL" sz="135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uitvoerd</a:t>
                      </a:r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VWI’s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 104 – 204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VP wordt vervangen door 'minimaal VP'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9AA607C0-7F33-3DBD-0654-A94AEA1AA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3151268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5FE3A-3874-6375-53F5-FE5B6AFA5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E046EF58-B213-A765-29FB-848B57C76F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 122 - 222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8F91150A-ADFE-839B-2269-CB45A1038524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743254" y="1775460"/>
          <a:ext cx="5630729" cy="184023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8838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21891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instellen van een transformator wordt zowel beschreven als instellen tapstand als trapstand.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VWI’s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 122 – 222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 verwarring te voorkomen wordt de tekst gewijzigd in t(r)</a:t>
                      </a:r>
                      <a:r>
                        <a:rPr lang="nl-NL" sz="135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apstand</a:t>
                      </a:r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2AB4EDE3-E820-4226-D4A7-2D87C43E5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800951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9D298-A98B-ECF5-B1B3-7C9F53162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5635A4E1-9177-8333-577C-3B43716C7D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VWI 133 - 233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CA702F38-58D9-B97A-0114-FC78ED6F91C9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743254" y="1775460"/>
          <a:ext cx="5630729" cy="184023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8838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21891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wordt niet als duidelijk ervaren voor wie de VWI bedoeld is.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VWI’s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VWI 133 - 233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Bij het doel wordt verduidelijkt voor wie de VWI bedoeld is.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92F4120A-CB43-AE65-B2ED-B7F6A2F8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2480242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 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Algemeen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116878890"/>
              </p:ext>
            </p:extLst>
          </p:nvPr>
        </p:nvGraphicFramePr>
        <p:xfrm>
          <a:off x="1743254" y="1775460"/>
          <a:ext cx="5657492" cy="202311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14235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3257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1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Harmonisatie BEI/VIAG.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Algemeen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81095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BEI-BLS, BEI-BHS en VIAG met VWI’s, Informatiekaarten en bijlagen worden zoveel als mogelijk geüniformeerd.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807775-9A43-46CF-89E4-517AE032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1105271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 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BEI – Artikel 3.4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61637574"/>
              </p:ext>
            </p:extLst>
          </p:nvPr>
        </p:nvGraphicFramePr>
        <p:xfrm>
          <a:off x="1743254" y="1775460"/>
          <a:ext cx="5657492" cy="222504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14235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3257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2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 zijn verschillende interpretaties over de invulling van 'medewerker in opleiding'.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 3.4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artikel wordt vereenvoudigd en verduidelijkt met o.a. zelfstandig werken, één of meer werkplekbegeleiders en minimale aanwijzing.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  <a:p>
                      <a:pPr marL="0" algn="l" defTabSz="685800" rtl="0" eaLnBrk="1" fontAlgn="t" latinLnBrk="0" hangingPunct="1"/>
                      <a:endParaRPr lang="nl-NL" sz="1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807775-9A43-46CF-89E4-517AE032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1198597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 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BEI – Artikel 3.6.9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14244193"/>
              </p:ext>
            </p:extLst>
          </p:nvPr>
        </p:nvGraphicFramePr>
        <p:xfrm>
          <a:off x="1742895" y="1781500"/>
          <a:ext cx="5626279" cy="204216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773670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52609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64706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/>
                        <a:t>3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Een THP zou geen toezicht mogen houden in de nabijheidszone terwijl dit volgens bijlage 19 en VWI 123-223 wel mag.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 3.6.9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artikel wordt in lijn gebracht met bijlage 19 en VWI 123-223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1807775-9A43-46CF-89E4-517AE032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361061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 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Artikel 4.6.2 en 4.7.2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62481321"/>
              </p:ext>
            </p:extLst>
          </p:nvPr>
        </p:nvGraphicFramePr>
        <p:xfrm>
          <a:off x="1743254" y="1775460"/>
          <a:ext cx="5657492" cy="225171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787737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69755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span of control van een WV is niet beschreven en leidt in de praktijk tot onaanvaardbare situaties.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 4.6.2 en 4.7.2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algemene termen wordt de span of control ingekaderd om onaanvaardbare situaties te voorkomen.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DA3DAE4-9FD0-49E2-BEB9-5E4B15067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523427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Artikel 4.9 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11064332"/>
              </p:ext>
            </p:extLst>
          </p:nvPr>
        </p:nvGraphicFramePr>
        <p:xfrm>
          <a:off x="1743253" y="1775460"/>
          <a:ext cx="5628218" cy="225171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5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26413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Er zijn geen voorschriften opgenomen wanneer foto- en beeldmateriaal mag worden gemaakt.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 4.9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gebruik van foto- en beeldmateriaal zal om veiligheidsredenen worden beperkt waarbij er een balans blijft tussen gebruik voor werkzaamheden en openbaar gebruik. 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61A4204-C8F3-47ED-BF1D-378D8733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4175803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Artikel 5.3, Bijlage 4b en 4c en VWI E-104-204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14916878"/>
              </p:ext>
            </p:extLst>
          </p:nvPr>
        </p:nvGraphicFramePr>
        <p:xfrm>
          <a:off x="1743254" y="1775460"/>
          <a:ext cx="5643792" cy="225171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4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1988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is niet duidelijk of een bedieningsdeskundige opdracht kan geven bij een BBH zonder dat er een goedgekeurd bedienplan is.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Artikel 5.3, Bijlage 4b en 4c en VWI E-104-204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BEI BHS, bijlagen en VWI worden verduidelijkt.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61A4204-C8F3-47ED-BF1D-378D8733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3520758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8B156-A24F-08D4-BC4B-78719431A5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880D13E2-8AD8-F715-6632-EE9248C174D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Bijlage 6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32862ED8-8F76-0C7D-616D-14EE4E8DD80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480335623"/>
              </p:ext>
            </p:extLst>
          </p:nvPr>
        </p:nvGraphicFramePr>
        <p:xfrm>
          <a:off x="1743254" y="1775460"/>
          <a:ext cx="5643792" cy="163449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801804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41988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afkortingen zijn ook al in de BEI BHS beschreven.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BEI BHS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Bijlage 6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bijlage komt te vervallen.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6D1934D-AAB8-CA75-E9F5-CB36E452E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889453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93A60528-ECE7-486D-9C47-AB2D5770DC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42896" y="356348"/>
            <a:ext cx="5657850" cy="857250"/>
          </a:xfrm>
        </p:spPr>
        <p:txBody>
          <a:bodyPr>
            <a:normAutofit/>
          </a:bodyPr>
          <a:lstStyle/>
          <a:p>
            <a:pPr algn="ctr"/>
            <a:r>
              <a:rPr lang="nl-NL" altLang="nl-NL" sz="2100" dirty="0">
                <a:latin typeface="+mn-lt"/>
              </a:rPr>
              <a:t>BEI BHS wijzigingen</a:t>
            </a:r>
            <a:br>
              <a:rPr lang="nl-NL" altLang="nl-NL" sz="2100" dirty="0">
                <a:latin typeface="+mn-lt"/>
              </a:rPr>
            </a:br>
            <a:r>
              <a:rPr lang="nl-NL" altLang="nl-NL" sz="2100" dirty="0">
                <a:latin typeface="+mn-lt"/>
              </a:rPr>
              <a:t>Infokaarten</a:t>
            </a:r>
            <a:endParaRPr lang="nl-NL" sz="2100" dirty="0">
              <a:latin typeface="+mn-lt"/>
            </a:endParaRPr>
          </a:p>
        </p:txBody>
      </p:sp>
      <p:graphicFrame>
        <p:nvGraphicFramePr>
          <p:cNvPr id="4" name="Tijdelijke aanduiding voor inhoud 5">
            <a:extLst>
              <a:ext uri="{FF2B5EF4-FFF2-40B4-BE49-F238E27FC236}">
                <a16:creationId xmlns:a16="http://schemas.microsoft.com/office/drawing/2014/main" id="{BEBD05DE-B11E-4C6C-82F6-45F0747C9B02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99921427"/>
              </p:ext>
            </p:extLst>
          </p:nvPr>
        </p:nvGraphicFramePr>
        <p:xfrm>
          <a:off x="1743253" y="1775460"/>
          <a:ext cx="5630730" cy="2045970"/>
        </p:xfrm>
        <a:graphic>
          <a:graphicData uri="http://schemas.openxmlformats.org/drawingml/2006/table">
            <a:tbl>
              <a:tblPr firstRow="1" bandRow="1">
                <a:effectLst>
                  <a:outerShdw blurRad="76200" dir="13500000" sy="23000" kx="1200000" algn="br" rotWithShape="0">
                    <a:prstClr val="black">
                      <a:alpha val="20000"/>
                    </a:prstClr>
                  </a:outerShdw>
                </a:effectLst>
                <a:tableStyleId>{5C22544A-7EE6-4342-B048-85BDC9FD1C3A}</a:tableStyleId>
              </a:tblPr>
              <a:tblGrid>
                <a:gridCol w="1780453">
                  <a:extLst>
                    <a:ext uri="{9D8B030D-6E8A-4147-A177-3AD203B41FA5}">
                      <a16:colId xmlns:a16="http://schemas.microsoft.com/office/drawing/2014/main" val="432151024"/>
                    </a:ext>
                  </a:extLst>
                </a:gridCol>
                <a:gridCol w="3850277">
                  <a:extLst>
                    <a:ext uri="{9D8B030D-6E8A-4147-A177-3AD203B41FA5}">
                      <a16:colId xmlns:a16="http://schemas.microsoft.com/office/drawing/2014/main" val="4258119205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685800" rtl="0" eaLnBrk="1" latinLnBrk="0" hangingPunct="1"/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Wijziging nummer: 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696778226"/>
                  </a:ext>
                </a:extLst>
              </a:tr>
              <a:tr h="48006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Omschrijving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Door de vele infokaarten is er geen goed overzicht meer.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91846462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Infokaarten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Infokaarten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50604714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Tekstaanpassing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 informatiekaarten worden geclusterd voor uitvoerenden en </a:t>
                      </a:r>
                      <a:r>
                        <a:rPr lang="nl-NL" sz="135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WV'ers</a:t>
                      </a:r>
                      <a:r>
                        <a:rPr lang="nl-NL" sz="135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Daarmee komt er weer een centraal beter beheersbaar overzicht.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7211278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Inhoudelijk / Tekstueel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l" defTabSz="685800" rtl="0" eaLnBrk="1" fontAlgn="t" latinLnBrk="0" hangingPunct="1"/>
                      <a:r>
                        <a:rPr lang="nl-NL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Tekstueel	</a:t>
                      </a:r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2265590238"/>
                  </a:ext>
                </a:extLst>
              </a:tr>
            </a:tbl>
          </a:graphicData>
        </a:graphic>
      </p:graphicFrame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61A4204-C8F3-47ED-BF1D-378D8733B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927500"/>
            <a:ext cx="4320000" cy="216000"/>
          </a:xfrm>
        </p:spPr>
        <p:txBody>
          <a:bodyPr/>
          <a:lstStyle/>
          <a:p>
            <a:r>
              <a:rPr lang="nl-NL" dirty="0"/>
              <a:t>	BEI BHS wijzigingslijst 2025</a:t>
            </a:r>
          </a:p>
        </p:txBody>
      </p:sp>
    </p:spTree>
    <p:extLst>
      <p:ext uri="{BB962C8B-B14F-4D97-AF65-F5344CB8AC3E}">
        <p14:creationId xmlns:p14="http://schemas.microsoft.com/office/powerpoint/2010/main" val="2220899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Netbeheer_Nederland_Kleuren">
      <a:dk1>
        <a:srgbClr val="000000"/>
      </a:dk1>
      <a:lt1>
        <a:srgbClr val="FFFFFF"/>
      </a:lt1>
      <a:dk2>
        <a:srgbClr val="002D41"/>
      </a:dk2>
      <a:lt2>
        <a:srgbClr val="939598"/>
      </a:lt2>
      <a:accent1>
        <a:srgbClr val="002D41"/>
      </a:accent1>
      <a:accent2>
        <a:srgbClr val="005F87"/>
      </a:accent2>
      <a:accent3>
        <a:srgbClr val="649BB9"/>
      </a:accent3>
      <a:accent4>
        <a:srgbClr val="00AA78"/>
      </a:accent4>
      <a:accent5>
        <a:srgbClr val="C8D75A"/>
      </a:accent5>
      <a:accent6>
        <a:srgbClr val="C8B49B"/>
      </a:accent6>
      <a:hlink>
        <a:srgbClr val="649BB9"/>
      </a:hlink>
      <a:folHlink>
        <a:srgbClr val="005F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tbeheer_Nederland_presentatie_proef_v2 [Alleen-lezen]" id="{D1A4FF37-76CA-4F5E-AA7B-070F0C680106}" vid="{897EDCED-2EF8-498C-A349-0614495A1307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082a19-52fe-4bdb-b121-bc4b55b9284f" xsi:nil="true"/>
    <lcf76f155ced4ddcb4097134ff3c332f xmlns="56629fa1-289b-4941-8ce7-7e30ba869b82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E28896854E0A4C82109AC666C72C13" ma:contentTypeVersion="15" ma:contentTypeDescription="Een nieuw document maken." ma:contentTypeScope="" ma:versionID="08d9c9d18f3b2c2e3de6b92094b5e4b9">
  <xsd:schema xmlns:xsd="http://www.w3.org/2001/XMLSchema" xmlns:xs="http://www.w3.org/2001/XMLSchema" xmlns:p="http://schemas.microsoft.com/office/2006/metadata/properties" xmlns:ns2="56629fa1-289b-4941-8ce7-7e30ba869b82" xmlns:ns3="22082a19-52fe-4bdb-b121-bc4b55b9284f" targetNamespace="http://schemas.microsoft.com/office/2006/metadata/properties" ma:root="true" ma:fieldsID="7e5856d7adfdced0b574d22335227271" ns2:_="" ns3:_="">
    <xsd:import namespace="56629fa1-289b-4941-8ce7-7e30ba869b82"/>
    <xsd:import namespace="22082a19-52fe-4bdb-b121-bc4b55b928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629fa1-289b-4941-8ce7-7e30ba869b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55c18a6d-2b39-4104-9a87-1bc8e2ccb2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082a19-52fe-4bdb-b121-bc4b55b9284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1ffbd54-50f4-42f7-8015-b3678bf3aa65}" ma:internalName="TaxCatchAll" ma:showField="CatchAllData" ma:web="22082a19-52fe-4bdb-b121-bc4b55b928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25A04A-0DCF-42B2-A908-997F915320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F2804A-16F2-4732-A0EE-4123B3A23B04}">
  <ds:schemaRefs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56629fa1-289b-4941-8ce7-7e30ba869b82"/>
    <ds:schemaRef ds:uri="http://purl.org/dc/elements/1.1/"/>
    <ds:schemaRef ds:uri="http://purl.org/dc/dcmitype/"/>
    <ds:schemaRef ds:uri="http://schemas.openxmlformats.org/package/2006/metadata/core-properties"/>
    <ds:schemaRef ds:uri="22082a19-52fe-4bdb-b121-bc4b55b9284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DA41BBA-A11E-4B00-809E-4CCE945B27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629fa1-289b-4941-8ce7-7e30ba869b82"/>
    <ds:schemaRef ds:uri="22082a19-52fe-4bdb-b121-bc4b55b928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Netbeheer_Nederland_presentatie_def</Template>
  <TotalTime>5212</TotalTime>
  <Words>745</Words>
  <Application>Microsoft Office PowerPoint</Application>
  <PresentationFormat>Diavoorstelling (16:9)</PresentationFormat>
  <Paragraphs>145</Paragraphs>
  <Slides>13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Office-thema</vt:lpstr>
      <vt:lpstr>Aangepast ontwerp</vt:lpstr>
      <vt:lpstr>Wijzigingslijst presentatie BEI-BHS   BEI-BHS versie 15 April 2025  De wijzigingen t.o.v. 15 April 2024</vt:lpstr>
      <vt:lpstr>BEI BHS wijzigingen  Algemeen</vt:lpstr>
      <vt:lpstr>BEI BHS wijzigingen  BEI – Artikel 3.4</vt:lpstr>
      <vt:lpstr>BEI BHS wijzigingen  BEI – Artikel 3.6.9</vt:lpstr>
      <vt:lpstr>BEI BHS wijzigingen  Artikel 4.6.2 en 4.7.2</vt:lpstr>
      <vt:lpstr>BEI BHS wijzigingen Artikel 4.9 </vt:lpstr>
      <vt:lpstr>BEI BHS wijzigingen Artikel 5.3, Bijlage 4b en 4c en VWI E-104-204</vt:lpstr>
      <vt:lpstr>BEI BHS wijzigingen Bijlage 6</vt:lpstr>
      <vt:lpstr>BEI BHS wijzigingen Infokaarten</vt:lpstr>
      <vt:lpstr>BEI BHS wijzigingen VWI’s - algemeen</vt:lpstr>
      <vt:lpstr>BEI BHS wijzigingen VWI 104 - 204</vt:lpstr>
      <vt:lpstr>BEI BHS wijzigingen VWI 122 - 222</vt:lpstr>
      <vt:lpstr>BEI BHS wijzigingen VWI 133 - 233</vt:lpstr>
    </vt:vector>
  </TitlesOfParts>
  <Company>Netbeheer Nederland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Marcel Hazenberg</dc:creator>
  <dc:description>Netbeheer Nederland - versie 1 - junl 2018
Ontwerp: Ontwerpwerk
Template: Ton Persoon</dc:description>
  <cp:lastModifiedBy>Marcel Hazenberg</cp:lastModifiedBy>
  <cp:revision>593</cp:revision>
  <cp:lastPrinted>2019-01-25T10:28:31Z</cp:lastPrinted>
  <dcterms:created xsi:type="dcterms:W3CDTF">2018-08-13T13:12:13Z</dcterms:created>
  <dcterms:modified xsi:type="dcterms:W3CDTF">2024-11-26T09:19:58Z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0x01010050E28896854E0A4C82109AC666C72C13</vt:lpwstr>
  </property>
  <property fmtid="{D5CDD505-2E9C-101B-9397-08002B2CF9AE}" pid="3" name="MediaServiceImageTags">
    <vt:lpwstr/>
  </property>
</Properties>
</file>